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52" r:id="rId2"/>
    <p:sldId id="380" r:id="rId3"/>
    <p:sldId id="483" r:id="rId4"/>
    <p:sldId id="387" r:id="rId5"/>
    <p:sldId id="484" r:id="rId6"/>
    <p:sldId id="516" r:id="rId7"/>
    <p:sldId id="515" r:id="rId8"/>
    <p:sldId id="477" r:id="rId9"/>
    <p:sldId id="400" r:id="rId10"/>
    <p:sldId id="474" r:id="rId11"/>
    <p:sldId id="507" r:id="rId12"/>
    <p:sldId id="482" r:id="rId13"/>
    <p:sldId id="519" r:id="rId14"/>
    <p:sldId id="522" r:id="rId15"/>
    <p:sldId id="486" r:id="rId16"/>
    <p:sldId id="485" r:id="rId17"/>
    <p:sldId id="498" r:id="rId18"/>
    <p:sldId id="408" r:id="rId19"/>
    <p:sldId id="488" r:id="rId20"/>
    <p:sldId id="429" r:id="rId21"/>
    <p:sldId id="432" r:id="rId22"/>
    <p:sldId id="431" r:id="rId23"/>
    <p:sldId id="428" r:id="rId24"/>
    <p:sldId id="499" r:id="rId25"/>
    <p:sldId id="434" r:id="rId26"/>
    <p:sldId id="490" r:id="rId27"/>
    <p:sldId id="489" r:id="rId28"/>
    <p:sldId id="521" r:id="rId29"/>
    <p:sldId id="512" r:id="rId30"/>
    <p:sldId id="517" r:id="rId31"/>
    <p:sldId id="508" r:id="rId32"/>
    <p:sldId id="423" r:id="rId33"/>
    <p:sldId id="497" r:id="rId34"/>
    <p:sldId id="421" r:id="rId35"/>
    <p:sldId id="509" r:id="rId36"/>
    <p:sldId id="511" r:id="rId37"/>
    <p:sldId id="510" r:id="rId38"/>
    <p:sldId id="496" r:id="rId39"/>
    <p:sldId id="491" r:id="rId40"/>
    <p:sldId id="458" r:id="rId41"/>
    <p:sldId id="436" r:id="rId42"/>
    <p:sldId id="460" r:id="rId43"/>
    <p:sldId id="469" r:id="rId44"/>
    <p:sldId id="492" r:id="rId45"/>
    <p:sldId id="390" r:id="rId46"/>
    <p:sldId id="513" r:id="rId47"/>
    <p:sldId id="514" r:id="rId48"/>
    <p:sldId id="493" r:id="rId49"/>
    <p:sldId id="518" r:id="rId50"/>
    <p:sldId id="464" r:id="rId51"/>
    <p:sldId id="467" r:id="rId52"/>
    <p:sldId id="468" r:id="rId53"/>
    <p:sldId id="494" r:id="rId54"/>
    <p:sldId id="413" r:id="rId55"/>
    <p:sldId id="520" r:id="rId56"/>
    <p:sldId id="501" r:id="rId57"/>
    <p:sldId id="500" r:id="rId58"/>
    <p:sldId id="502" r:id="rId59"/>
    <p:sldId id="503" r:id="rId60"/>
    <p:sldId id="504" r:id="rId61"/>
    <p:sldId id="505" r:id="rId62"/>
    <p:sldId id="506" r:id="rId63"/>
    <p:sldId id="523" r:id="rId6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23859"/>
    <a:srgbClr val="333333"/>
    <a:srgbClr val="0D0DFF"/>
    <a:srgbClr val="18722D"/>
    <a:srgbClr val="669900"/>
    <a:srgbClr val="007E39"/>
    <a:srgbClr val="217083"/>
    <a:srgbClr val="866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88391" autoAdjust="0"/>
  </p:normalViewPr>
  <p:slideViewPr>
    <p:cSldViewPr snapToGrid="0">
      <p:cViewPr>
        <p:scale>
          <a:sx n="110" d="100"/>
          <a:sy n="110" d="100"/>
        </p:scale>
        <p:origin x="-1038" y="192"/>
      </p:cViewPr>
      <p:guideLst>
        <p:guide orient="horz" pos="947"/>
        <p:guide orient="horz" pos="2425"/>
        <p:guide orient="horz" pos="3683"/>
        <p:guide orient="horz" pos="1182"/>
        <p:guide pos="2880"/>
        <p:guide pos="4405"/>
      </p:guideLst>
    </p:cSldViewPr>
  </p:slideViewPr>
  <p:notesTextViewPr>
    <p:cViewPr>
      <p:scale>
        <a:sx n="100" d="100"/>
        <a:sy n="100" d="100"/>
      </p:scale>
      <p:origin x="0" y="0"/>
    </p:cViewPr>
  </p:notesTextViewPr>
  <p:sorterViewPr>
    <p:cViewPr>
      <p:scale>
        <a:sx n="66" d="100"/>
        <a:sy n="66" d="100"/>
      </p:scale>
      <p:origin x="0" y="402"/>
    </p:cViewPr>
  </p:sorterViewPr>
  <p:notesViewPr>
    <p:cSldViewPr snapToGrid="0">
      <p:cViewPr varScale="1">
        <p:scale>
          <a:sx n="89" d="100"/>
          <a:sy n="89" d="100"/>
        </p:scale>
        <p:origin x="-44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yriad Web"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yriad Web" pitchFamily="34" charset="0"/>
                <a:ea typeface="+mn-ea"/>
                <a:cs typeface="+mn-cs"/>
              </a:defRPr>
            </a:lvl1pPr>
          </a:lstStyle>
          <a:p>
            <a:pPr>
              <a:defRPr/>
            </a:pPr>
            <a:fld id="{1F208F32-F47F-5A44-A4BB-C7403AA1EA1F}" type="datetimeFigureOut">
              <a:rPr lang="en-US"/>
              <a:pPr>
                <a:defRPr/>
              </a:pPr>
              <a:t>11/11/2013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yriad Web"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yriad Web" pitchFamily="34" charset="0"/>
                <a:ea typeface="+mn-ea"/>
                <a:cs typeface="+mn-cs"/>
              </a:defRPr>
            </a:lvl1pPr>
          </a:lstStyle>
          <a:p>
            <a:pPr>
              <a:defRPr/>
            </a:pPr>
            <a:fld id="{D2950BC7-9CBD-1147-85FE-610C68FEC326}" type="slidenum">
              <a:rPr lang="en-US"/>
              <a:pPr>
                <a:defRPr/>
              </a:pPr>
              <a:t>‹#›</a:t>
            </a:fld>
            <a:endParaRPr lang="en-US" dirty="0"/>
          </a:p>
        </p:txBody>
      </p:sp>
    </p:spTree>
    <p:extLst>
      <p:ext uri="{BB962C8B-B14F-4D97-AF65-F5344CB8AC3E}">
        <p14:creationId xmlns:p14="http://schemas.microsoft.com/office/powerpoint/2010/main" val="315136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yriad Web" pitchFamily="34"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yriad Web" pitchFamily="34" charset="0"/>
                <a:ea typeface="+mn-ea"/>
                <a:cs typeface="+mn-cs"/>
              </a:defRPr>
            </a:lvl1pPr>
          </a:lstStyle>
          <a:p>
            <a:pPr>
              <a:defRPr/>
            </a:pPr>
            <a:fld id="{3A374D3E-5F84-E545-A43A-A0DF214A404B}" type="datetimeFigureOut">
              <a:rPr lang="en-US"/>
              <a:pPr>
                <a:defRPr/>
              </a:pPr>
              <a:t>11/11/2013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yriad Web"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yriad Web" pitchFamily="34" charset="0"/>
                <a:ea typeface="+mn-ea"/>
                <a:cs typeface="+mn-cs"/>
              </a:defRPr>
            </a:lvl1pPr>
          </a:lstStyle>
          <a:p>
            <a:pPr>
              <a:defRPr/>
            </a:pPr>
            <a:fld id="{495CCC9D-1380-7045-8F1C-716C311E87BF}" type="slidenum">
              <a:rPr lang="en-US"/>
              <a:pPr>
                <a:defRPr/>
              </a:pPr>
              <a:t>‹#›</a:t>
            </a:fld>
            <a:endParaRPr lang="en-US" dirty="0"/>
          </a:p>
        </p:txBody>
      </p:sp>
    </p:spTree>
    <p:extLst>
      <p:ext uri="{BB962C8B-B14F-4D97-AF65-F5344CB8AC3E}">
        <p14:creationId xmlns:p14="http://schemas.microsoft.com/office/powerpoint/2010/main" val="2151633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yriad Web"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yriad Web"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yriad Web"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yriad Web"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yriad Web"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netatlantic.com/services/campaign-deployment.html"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netatlantic.com/services/delivery-monitoring.html"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netatlantic.com/services/campaign-deployment.html"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netatlantic.com/services/delivery-monitoring.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yriad Web" pitchFamily="34" charset="0"/>
                <a:ea typeface="ＭＳ Ｐゴシック" charset="0"/>
                <a:cs typeface="ＭＳ Ｐゴシック" charset="0"/>
              </a:rPr>
              <a:t>Welcome, everybody. Thank you for joining Net Atlantic today for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Multi-channel Engagement: We’ll cover 9 Ways to Improve your Email Marketing Response in 2013 and 2014.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&lt;slow down&gt;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I’m Jill Jones, Subject Matter Expert at Net Atlantic, an Email Marketing Service Provider founded in 1995. This presentation covers the topics discussed in our white paper of the same name. Today we will cover 9 different concepts for using email marketing as the core of  multi-channel engagement strategy, leaving 15 minutes at the end for questions. I am taking questions over the </a:t>
            </a:r>
            <a:r>
              <a:rPr lang="en-US" sz="1200" kern="1200" dirty="0" err="1" smtClean="0">
                <a:solidFill>
                  <a:schemeClr val="tx1"/>
                </a:solidFill>
                <a:effectLst/>
                <a:latin typeface="Myriad Web" pitchFamily="34" charset="0"/>
                <a:ea typeface="ＭＳ Ｐゴシック" charset="0"/>
                <a:cs typeface="ＭＳ Ｐゴシック" charset="0"/>
              </a:rPr>
              <a:t>GotoWebinar</a:t>
            </a:r>
            <a:r>
              <a:rPr lang="en-US" sz="1200" kern="1200" dirty="0" smtClean="0">
                <a:solidFill>
                  <a:schemeClr val="tx1"/>
                </a:solidFill>
                <a:effectLst/>
                <a:latin typeface="Myriad Web" pitchFamily="34" charset="0"/>
                <a:ea typeface="ＭＳ Ｐゴシック" charset="0"/>
                <a:cs typeface="ＭＳ Ｐゴシック" charset="0"/>
              </a:rPr>
              <a:t> interface.</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D100C659-1A80-164F-8301-7C5C55B8C498}" type="slidenum">
              <a:rPr lang="en-US" sz="1200">
                <a:latin typeface="Myriad Web" charset="0"/>
              </a:rPr>
              <a:pPr eaLnBrk="1" fontAlgn="base" hangingPunct="1">
                <a:spcBef>
                  <a:spcPct val="0"/>
                </a:spcBef>
                <a:spcAft>
                  <a:spcPct val="0"/>
                </a:spcAft>
              </a:pPr>
              <a:t>1</a:t>
            </a:fld>
            <a:endParaRPr lang="en-US" sz="1200">
              <a:latin typeface="Myriad Web"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Email is a valuable resource that ties all of these channels together. Multi-channel Engagement puts email at the center of your marketing efforts.</a:t>
            </a:r>
          </a:p>
          <a:p>
            <a:endParaRPr lang="en-US" sz="1200" kern="1200" dirty="0" smtClean="0">
              <a:solidFill>
                <a:schemeClr val="tx1"/>
              </a:solidFill>
              <a:effectLst/>
              <a:latin typeface="Myriad Web" pitchFamily="34"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yriad Web" pitchFamily="34" charset="0"/>
                <a:ea typeface="ＭＳ Ｐゴシック" charset="0"/>
                <a:cs typeface="ＭＳ Ｐゴシック" charset="0"/>
              </a:rPr>
              <a:t>The prospects and customers you target through your various channels are at different stages, so an email strategy needs to be created with the sales cycle in mind. Email is still one of the most cost effective channels to nurture customers and prospects, since it engages them in a two-way dialogue where conversion and activity can be recorded and measured in real-time. Email lets you treat each differently through segmentation, customized merge fields, and triggered automation. In addition to supporting marketing messages in other channels, email benefits from pulling in content from other channels to boost relevance and engagement.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ea typeface="+mn-ea"/>
              <a:cs typeface="+mn-cs"/>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A0DCB129-7EA0-024D-8C8E-BB841DF0B200}" type="slidenum">
              <a:rPr lang="en-US" sz="1200">
                <a:latin typeface="Myriad Web" charset="0"/>
              </a:rPr>
              <a:pPr eaLnBrk="1" fontAlgn="base" hangingPunct="1">
                <a:spcBef>
                  <a:spcPct val="0"/>
                </a:spcBef>
                <a:spcAft>
                  <a:spcPct val="0"/>
                </a:spcAft>
              </a:pPr>
              <a:t>10</a:t>
            </a:fld>
            <a:endParaRPr lang="en-US" sz="1200">
              <a:latin typeface="Myriad Web"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Email is a valuable resource that ties all of these channels together. Multi-channel Engagement puts email at the center of your marketing efforts.</a:t>
            </a:r>
          </a:p>
          <a:p>
            <a:endParaRPr lang="en-US" sz="1200" kern="1200" dirty="0" smtClean="0">
              <a:solidFill>
                <a:schemeClr val="tx1"/>
              </a:solidFill>
              <a:effectLst/>
              <a:latin typeface="Myriad Web" pitchFamily="34"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yriad Web" pitchFamily="34" charset="0"/>
                <a:ea typeface="ＭＳ Ｐゴシック" charset="0"/>
                <a:cs typeface="ＭＳ Ｐゴシック" charset="0"/>
              </a:rPr>
              <a:t>The prospects and customers you target through your various channels are at different stages, so an email strategy needs to be created with the sales cycle in mind. Email is still one of the most cost effective channels to nurture customers and prospects, since it engages them in a two-way dialogue where conversion and activity can be recorded and measured in real-time. Email lets you treat each differently through segmentation, customized merge fields, and triggered automation. In addition to supporting marketing messages in other channels, email benefits from pulling in content from other channels to boost relevance and engagement.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ea typeface="+mn-ea"/>
              <a:cs typeface="+mn-cs"/>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A0DCB129-7EA0-024D-8C8E-BB841DF0B200}" type="slidenum">
              <a:rPr lang="en-US" sz="1200">
                <a:latin typeface="Myriad Web" charset="0"/>
              </a:rPr>
              <a:pPr eaLnBrk="1" fontAlgn="base" hangingPunct="1">
                <a:spcBef>
                  <a:spcPct val="0"/>
                </a:spcBef>
                <a:spcAft>
                  <a:spcPct val="0"/>
                </a:spcAft>
              </a:pPr>
              <a:t>11</a:t>
            </a:fld>
            <a:endParaRPr lang="en-US" sz="1200">
              <a:latin typeface="Myriad Web"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It is for this reason that 56% of businesses say they plan to increase their use of email marketing in 2013.</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ea typeface="+mn-ea"/>
              <a:cs typeface="+mn-cs"/>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803A11-887D-DF4A-A96E-7C3E9136E432}" type="slidenum">
              <a:rPr lang="en-US" sz="1200">
                <a:latin typeface="Myriad Web" charset="0"/>
              </a:rPr>
              <a:pPr eaLnBrk="1" fontAlgn="base" hangingPunct="1">
                <a:spcBef>
                  <a:spcPct val="0"/>
                </a:spcBef>
                <a:spcAft>
                  <a:spcPct val="0"/>
                </a:spcAft>
              </a:pPr>
              <a:t>12</a:t>
            </a:fld>
            <a:endParaRPr lang="en-US" sz="1200">
              <a:latin typeface="Myriad Web"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It is for this reason that 56% of businesses say they plan to increase their use of email marketing in 2013.</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ea typeface="+mn-ea"/>
              <a:cs typeface="+mn-cs"/>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803A11-887D-DF4A-A96E-7C3E9136E432}" type="slidenum">
              <a:rPr lang="en-US" sz="1200">
                <a:latin typeface="Myriad Web" charset="0"/>
              </a:rPr>
              <a:pPr eaLnBrk="1" fontAlgn="base" hangingPunct="1">
                <a:spcBef>
                  <a:spcPct val="0"/>
                </a:spcBef>
                <a:spcAft>
                  <a:spcPct val="0"/>
                </a:spcAft>
              </a:pPr>
              <a:t>13</a:t>
            </a:fld>
            <a:endParaRPr lang="en-US" sz="1200">
              <a:latin typeface="Myriad Web"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It is for this reason that 56% of businesses say they plan to increase their use of email marketing in 2013.</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ea typeface="+mn-ea"/>
              <a:cs typeface="+mn-cs"/>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803A11-887D-DF4A-A96E-7C3E9136E432}" type="slidenum">
              <a:rPr lang="en-US" sz="1200">
                <a:latin typeface="Myriad Web" charset="0"/>
              </a:rPr>
              <a:pPr eaLnBrk="1" fontAlgn="base" hangingPunct="1">
                <a:spcBef>
                  <a:spcPct val="0"/>
                </a:spcBef>
                <a:spcAft>
                  <a:spcPct val="0"/>
                </a:spcAft>
              </a:pPr>
              <a:t>14</a:t>
            </a:fld>
            <a:endParaRPr lang="en-US" sz="1200">
              <a:latin typeface="Myriad Web"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Concept number 2 </a:t>
            </a:r>
            <a:r>
              <a:rPr lang="en-US" sz="1200" b="1" kern="1200" dirty="0" smtClean="0">
                <a:solidFill>
                  <a:schemeClr val="tx1"/>
                </a:solidFill>
                <a:effectLst/>
                <a:latin typeface="Myriad Web" pitchFamily="34" charset="0"/>
                <a:ea typeface="ＭＳ Ｐゴシック" charset="0"/>
                <a:cs typeface="ＭＳ Ｐゴシック" charset="0"/>
              </a:rPr>
              <a:t>is “Have them at hello”,</a:t>
            </a:r>
            <a:r>
              <a:rPr lang="en-US" sz="1200" kern="1200" dirty="0" smtClean="0">
                <a:solidFill>
                  <a:schemeClr val="tx1"/>
                </a:solidFill>
                <a:effectLst/>
                <a:latin typeface="Myriad Web" pitchFamily="34" charset="0"/>
                <a:ea typeface="ＭＳ Ｐゴシック" charset="0"/>
                <a:cs typeface="ＭＳ Ｐゴシック" charset="0"/>
              </a:rPr>
              <a:t> which is about reaching your audience earlier in the decision stage. You follow your customer’s behavior from the moment they hit your landing page or make their first purchase.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15</a:t>
            </a:fld>
            <a:endParaRPr lang="en-US" sz="1200">
              <a:latin typeface="Myriad Web"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You track visitor behavior at every point of engagement by having your email campaign direct them to great content throughout your various channels and give them reasons to keep coming back. Whether it is to read your latest blog, watch an informational video or download a white paper, great content is key to subscriber engagement.  As a marketer, your email marketing tool will allow you to track clicks, opens, page views, bounces, forwards, etc. This incoming behavioral data about your subscribers will help you learn how to segment your audience and engage them with even deeper granularity.</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6A82806-531A-6049-9F7C-70EDB9D8CC49}" type="slidenum">
              <a:rPr lang="en-US" sz="1200">
                <a:latin typeface="Myriad Web" charset="0"/>
              </a:rPr>
              <a:pPr eaLnBrk="1" fontAlgn="base" hangingPunct="1">
                <a:spcBef>
                  <a:spcPct val="0"/>
                </a:spcBef>
                <a:spcAft>
                  <a:spcPct val="0"/>
                </a:spcAft>
              </a:pPr>
              <a:t>16</a:t>
            </a:fld>
            <a:endParaRPr lang="en-US" sz="1200">
              <a:latin typeface="Myriad Web"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You track visitor behavior at every point of engagement by having your email campaign direct them to great content throughout your various channels and give them reasons to keep coming back. Whether it is to read your latest blog, watch an informational video or download a white paper, great content is key to subscriber engagement.  As a marketer, your email marketing tool will allow you to track clicks, opens, page views, bounces, forwards, etc. This incoming behavioral data about your subscribers will help you learn how to segment your audience and engage them with even deeper granularity.</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6A82806-531A-6049-9F7C-70EDB9D8CC49}" type="slidenum">
              <a:rPr lang="en-US" sz="1200">
                <a:latin typeface="Myriad Web" charset="0"/>
              </a:rPr>
              <a:pPr eaLnBrk="1" fontAlgn="base" hangingPunct="1">
                <a:spcBef>
                  <a:spcPct val="0"/>
                </a:spcBef>
                <a:spcAft>
                  <a:spcPct val="0"/>
                </a:spcAft>
              </a:pPr>
              <a:t>17</a:t>
            </a:fld>
            <a:endParaRPr lang="en-US" sz="1200">
              <a:latin typeface="Myriad Web"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yriad Web" pitchFamily="34" charset="0"/>
                <a:ea typeface="ＭＳ Ｐゴシック" charset="0"/>
                <a:cs typeface="ＭＳ Ｐゴシック" charset="0"/>
              </a:rPr>
              <a:t>You can also identify three major groups your subscribers fall into:</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First are the Actively Engaged subscribers. These are people who respond to your confirmation emails and answer surveys. They keep connected with you because you listen to their feedback, maintain a strong product that meets their needs and expectations, and give them compelling reasons to compare you favorably with competitors by engaging them with relevant content across your channels.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Next are the Potential subscribers. They may have checked out your site and read some of your content, but rarely make a purchase. They are connected but only in a superficial way. They will need incentives to engage further to see you as a trusted resource.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Finally you have Lapsed subscribers, who were interested at one time but are no longer. They may be part of your mailing list but you should not consider them active just because you have contact info. They will require targeted reengagement, perhaps through a link to a Press Release highlighting your latest product or product enhancements.</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Tracking helps you engage customers with relevant content, which leads to a good sender reputation, better compliance scores, and higher engagement.</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EDB98873-C066-854E-99FE-F36A7B739239}" type="slidenum">
              <a:rPr lang="en-US" sz="1200">
                <a:latin typeface="Myriad Web" charset="0"/>
              </a:rPr>
              <a:pPr eaLnBrk="1" fontAlgn="base" hangingPunct="1">
                <a:spcBef>
                  <a:spcPct val="0"/>
                </a:spcBef>
                <a:spcAft>
                  <a:spcPct val="0"/>
                </a:spcAft>
              </a:pPr>
              <a:t>18</a:t>
            </a:fld>
            <a:endParaRPr lang="en-US" sz="1200">
              <a:latin typeface="Myriad Web"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Number 3 is Make it Personal using Automation.</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Automation is a core component of multi-channel engagement. It turns your email campaign into a powerful relationship management tool by using customer behavior to trigger messages. This raises relevance, because your campaign responds to your customers when you are foremost on their minds.</a:t>
            </a:r>
          </a:p>
          <a:p>
            <a:r>
              <a:rPr lang="en-US" sz="1200" kern="1200" dirty="0" smtClean="0">
                <a:solidFill>
                  <a:schemeClr val="tx1"/>
                </a:solidFill>
                <a:effectLst/>
                <a:latin typeface="Myriad Web" pitchFamily="34" charset="0"/>
                <a:ea typeface="ＭＳ Ｐゴシック" charset="0"/>
                <a:cs typeface="ＭＳ Ｐゴシック" charset="0"/>
              </a:rPr>
              <a:t>The best way to describe this is to show what I’m talking about.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19</a:t>
            </a:fld>
            <a:endParaRPr lang="en-US" sz="1200">
              <a:latin typeface="Myriad Web"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What is Multi-channel Engagement?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is a new set of rules that puts you in continuous touch with customers, at any moment, on any medium.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is centered on email, as opposed to a website, CRM tool, social media, blog, direct mail, or other media.</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&lt;slow down&gt;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combines all of these other online methods,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because email is really the only tool that can be used to tie the others together and maintain continuous touch with prospects and customers.</a:t>
            </a:r>
          </a:p>
          <a:p>
            <a:r>
              <a:rPr lang="en-US" sz="1200" kern="1200" dirty="0" smtClean="0">
                <a:solidFill>
                  <a:schemeClr val="tx1"/>
                </a:solidFill>
                <a:effectLst/>
                <a:latin typeface="Myriad Web" pitchFamily="34" charset="0"/>
                <a:ea typeface="ＭＳ Ｐゴシック" charset="0"/>
                <a:cs typeface="ＭＳ Ｐゴシック" charset="0"/>
              </a:rPr>
              <a:t>In short, Multi-channel Engagement is a shift in the way you use email marketing.</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Are you ready for Multi-channel Engagement? The answer is yes, because most of these nine concepts are already well known.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a:solidFill>
                <a:schemeClr val="tx1"/>
              </a:solidFill>
              <a:effectLst/>
              <a:latin typeface="Myriad Web" pitchFamily="34"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AABE1B9-5EEB-3D4C-A9B0-103BE26EB8EB}" type="slidenum">
              <a:rPr lang="en-US" sz="1200">
                <a:latin typeface="Myriad Web" charset="0"/>
              </a:rPr>
              <a:pPr eaLnBrk="1" fontAlgn="base" hangingPunct="1">
                <a:spcBef>
                  <a:spcPct val="0"/>
                </a:spcBef>
                <a:spcAft>
                  <a:spcPct val="0"/>
                </a:spcAft>
              </a:pPr>
              <a:t>2</a:t>
            </a:fld>
            <a:endParaRPr lang="en-US" sz="1200">
              <a:latin typeface="Myriad Web"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yriad Web" pitchFamily="34" charset="0"/>
                <a:ea typeface="ＭＳ Ｐゴシック" charset="0"/>
                <a:cs typeface="ＭＳ Ｐゴシック" charset="0"/>
              </a:rPr>
              <a:t>This flowchart illustrates an automated introductory email campaign using specific triggers and filters: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First, when a person takes an action, such as responding to a campaign, they become a lead.</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The next item is a Trigger that puts leads into different Segments.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In this case, split by annual revenues of $10 Million a year.</a:t>
            </a:r>
          </a:p>
          <a:p>
            <a:r>
              <a:rPr lang="en-US" sz="1200" kern="1200" dirty="0" smtClean="0">
                <a:solidFill>
                  <a:schemeClr val="tx1"/>
                </a:solidFill>
                <a:effectLst/>
                <a:latin typeface="Myriad Web" pitchFamily="34" charset="0"/>
                <a:ea typeface="ＭＳ Ｐゴシック" charset="0"/>
                <a:cs typeface="ＭＳ Ｐゴシック" charset="0"/>
              </a:rPr>
              <a:t>&lt;click&gt;&lt;click&gt;</a:t>
            </a:r>
          </a:p>
          <a:p>
            <a:r>
              <a:rPr lang="en-US" sz="1200" kern="1200" dirty="0" smtClean="0">
                <a:solidFill>
                  <a:schemeClr val="tx1"/>
                </a:solidFill>
                <a:effectLst/>
                <a:latin typeface="Myriad Web" pitchFamily="34" charset="0"/>
                <a:ea typeface="ＭＳ Ｐゴシック" charset="0"/>
                <a:cs typeface="ＭＳ Ｐゴシック" charset="0"/>
              </a:rPr>
              <a:t>Next, companies with less than $10 Million go into the automated email campaign, and are sent a welcome email and a link to one of your other channels.</a:t>
            </a:r>
          </a:p>
          <a:p>
            <a:r>
              <a:rPr lang="en-US" sz="1200" kern="1200" dirty="0" smtClean="0">
                <a:solidFill>
                  <a:schemeClr val="tx1"/>
                </a:solidFill>
                <a:effectLst/>
                <a:latin typeface="Myriad Web" pitchFamily="34" charset="0"/>
                <a:ea typeface="ＭＳ Ｐゴシック" charset="0"/>
                <a:cs typeface="ＭＳ Ｐゴシック" charset="0"/>
              </a:rPr>
              <a:t>&lt;click&gt;&lt;click&gt;</a:t>
            </a:r>
          </a:p>
          <a:p>
            <a:r>
              <a:rPr lang="en-US" sz="1200" kern="1200" dirty="0" smtClean="0">
                <a:solidFill>
                  <a:schemeClr val="tx1"/>
                </a:solidFill>
                <a:effectLst/>
                <a:latin typeface="Myriad Web" pitchFamily="34" charset="0"/>
                <a:ea typeface="ＭＳ Ｐゴシック" charset="0"/>
                <a:cs typeface="ＭＳ Ｐゴシック" charset="0"/>
              </a:rPr>
              <a:t>Then, companies with greater than $10 Million in annual revenue are taken out of the automated process and into a manual queue to be contacted by a sales executive.</a:t>
            </a:r>
          </a:p>
          <a:p>
            <a:r>
              <a:rPr lang="en-US" sz="1200" kern="1200" dirty="0" smtClean="0">
                <a:solidFill>
                  <a:schemeClr val="tx1"/>
                </a:solidFill>
                <a:effectLst/>
                <a:latin typeface="Myriad Web" pitchFamily="34" charset="0"/>
                <a:ea typeface="ＭＳ Ｐゴシック" charset="0"/>
                <a:cs typeface="ＭＳ Ｐゴシック" charset="0"/>
              </a:rPr>
              <a:t>&lt;click&gt;&lt;click&gt;&lt;click&gt;</a:t>
            </a:r>
          </a:p>
          <a:p>
            <a:pPr eaLnBrk="1" hangingPunct="1">
              <a:spcBef>
                <a:spcPct val="0"/>
              </a:spcBef>
              <a:defRPr/>
            </a:pPr>
            <a:endParaRPr lang="en-US" dirty="0" smtClean="0">
              <a:latin typeface="+mj-lt"/>
              <a:ea typeface="+mn-ea"/>
              <a:cs typeface="+mn-cs"/>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571C49AC-5399-2848-9099-61CDD9029465}" type="slidenum">
              <a:rPr lang="en-US" sz="1200">
                <a:latin typeface="Myriad Web" charset="0"/>
              </a:rPr>
              <a:pPr eaLnBrk="1" fontAlgn="base" hangingPunct="1">
                <a:spcBef>
                  <a:spcPct val="0"/>
                </a:spcBef>
                <a:spcAft>
                  <a:spcPct val="0"/>
                </a:spcAft>
              </a:pPr>
              <a:t>20</a:t>
            </a:fld>
            <a:endParaRPr lang="en-US" sz="1200">
              <a:latin typeface="Myriad Web"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ea typeface="+mn-ea"/>
              <a:cs typeface="+mn-cs"/>
            </a:endParaRPr>
          </a:p>
          <a:p>
            <a:pPr eaLnBrk="1" hangingPunct="1">
              <a:spcBef>
                <a:spcPct val="0"/>
              </a:spcBef>
              <a:defRPr/>
            </a:pPr>
            <a:r>
              <a:rPr lang="en-US" dirty="0" smtClean="0">
                <a:ea typeface="+mn-ea"/>
                <a:cs typeface="+mn-cs"/>
              </a:rPr>
              <a:t>The flow then continues.</a:t>
            </a:r>
          </a:p>
          <a:p>
            <a:pPr eaLnBrk="1" hangingPunct="1">
              <a:spcBef>
                <a:spcPct val="0"/>
              </a:spcBef>
              <a:defRPr/>
            </a:pPr>
            <a:endParaRPr lang="en-US" dirty="0" smtClean="0">
              <a:ea typeface="+mn-ea"/>
              <a:cs typeface="+mn-cs"/>
            </a:endParaRPr>
          </a:p>
          <a:p>
            <a:pPr eaLnBrk="1" hangingPunct="1">
              <a:spcBef>
                <a:spcPct val="0"/>
              </a:spcBef>
              <a:defRPr/>
            </a:pPr>
            <a:r>
              <a:rPr lang="en-US" dirty="0" smtClean="0">
                <a:ea typeface="+mn-ea"/>
                <a:cs typeface="+mn-cs"/>
              </a:rPr>
              <a:t>&lt;click&gt;</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DCA7A64-0EFF-BB4E-80B3-564D6D0FA5E8}" type="slidenum">
              <a:rPr lang="en-US" sz="1200">
                <a:latin typeface="Myriad Web" charset="0"/>
              </a:rPr>
              <a:pPr eaLnBrk="1" fontAlgn="base" hangingPunct="1">
                <a:spcBef>
                  <a:spcPct val="0"/>
                </a:spcBef>
                <a:spcAft>
                  <a:spcPct val="0"/>
                </a:spcAft>
              </a:pPr>
              <a:t>21</a:t>
            </a:fld>
            <a:endParaRPr lang="en-US" sz="1200">
              <a:latin typeface="Myriad Web"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They will be tracked for who clicked through,</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Who opened,</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And who did not open the email.</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&lt;click&gt;&lt;click&gt;</a:t>
            </a:r>
          </a:p>
          <a:p>
            <a:pPr eaLnBrk="1" hangingPunct="1">
              <a:defRPr/>
            </a:pPr>
            <a:endParaRPr lang="en-US" dirty="0" smtClean="0">
              <a:ea typeface="+mn-ea"/>
              <a:cs typeface="+mn-cs"/>
            </a:endParaRPr>
          </a:p>
          <a:p>
            <a:pPr eaLnBrk="1" hangingPunct="1">
              <a:defRPr/>
            </a:pPr>
            <a:r>
              <a:rPr lang="en-US" dirty="0" smtClean="0">
                <a:ea typeface="+mn-ea"/>
                <a:cs typeface="+mn-cs"/>
              </a:rPr>
              <a:t>If they click through, then you might qualify the lead and follow up manually.</a:t>
            </a:r>
          </a:p>
          <a:p>
            <a:pPr eaLnBrk="1" hangingPunct="1">
              <a:defRPr/>
            </a:pPr>
            <a:endParaRPr lang="en-US" dirty="0" smtClean="0">
              <a:ea typeface="+mn-ea"/>
              <a:cs typeface="+mn-cs"/>
            </a:endParaRPr>
          </a:p>
          <a:p>
            <a:pPr eaLnBrk="1" hangingPunct="1">
              <a:defRPr/>
            </a:pPr>
            <a:r>
              <a:rPr lang="en-US" dirty="0" smtClean="0">
                <a:ea typeface="+mn-ea"/>
                <a:cs typeface="+mn-cs"/>
              </a:rPr>
              <a:t>&lt;click&gt;&lt;click&gt;</a:t>
            </a:r>
          </a:p>
          <a:p>
            <a:pPr eaLnBrk="1" hangingPunct="1">
              <a:defRPr/>
            </a:pPr>
            <a:endParaRPr lang="en-US" dirty="0" smtClean="0">
              <a:ea typeface="+mn-ea"/>
              <a:cs typeface="+mn-cs"/>
            </a:endParaRPr>
          </a:p>
          <a:p>
            <a:pPr eaLnBrk="1" hangingPunct="1">
              <a:defRPr/>
            </a:pPr>
            <a:r>
              <a:rPr lang="en-US" dirty="0" smtClean="0">
                <a:ea typeface="+mn-ea"/>
                <a:cs typeface="+mn-cs"/>
              </a:rPr>
              <a:t>If they do not click, the automated campaign continues by sending an invitation for a white paper or other channel asset.</a:t>
            </a:r>
          </a:p>
          <a:p>
            <a:pPr eaLnBrk="1" hangingPunct="1">
              <a:defRPr/>
            </a:pPr>
            <a:endParaRPr lang="en-US" dirty="0" smtClean="0">
              <a:ea typeface="+mn-ea"/>
              <a:cs typeface="+mn-cs"/>
            </a:endParaRPr>
          </a:p>
          <a:p>
            <a:pPr eaLnBrk="1" hangingPunct="1">
              <a:defRPr/>
            </a:pPr>
            <a:r>
              <a:rPr lang="en-US" dirty="0" smtClean="0">
                <a:ea typeface="+mn-ea"/>
                <a:cs typeface="+mn-cs"/>
              </a:rPr>
              <a:t>This rather simple workflow is designed to provide a short overview.</a:t>
            </a:r>
          </a:p>
          <a:p>
            <a:pPr eaLnBrk="1" hangingPunct="1">
              <a:defRPr/>
            </a:pPr>
            <a:endParaRPr lang="en-US" dirty="0" smtClean="0">
              <a:ea typeface="+mn-ea"/>
              <a:cs typeface="+mn-cs"/>
            </a:endParaRPr>
          </a:p>
          <a:p>
            <a:pPr eaLnBrk="1" hangingPunct="1">
              <a:defRPr/>
            </a:pPr>
            <a:r>
              <a:rPr lang="en-US" dirty="0" smtClean="0">
                <a:ea typeface="+mn-ea"/>
                <a:cs typeface="+mn-cs"/>
              </a:rPr>
              <a:t>&lt;click&gt;</a:t>
            </a:r>
            <a:endParaRPr lang="en-US" dirty="0" smtClean="0">
              <a:latin typeface="+mj-lt"/>
              <a:ea typeface="+mn-ea"/>
              <a:cs typeface="+mn-cs"/>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B6B3B9CF-1017-1641-A341-7FCAAF514248}" type="slidenum">
              <a:rPr lang="en-US" sz="1200">
                <a:latin typeface="Myriad Web" charset="0"/>
              </a:rPr>
              <a:pPr eaLnBrk="1" fontAlgn="base" hangingPunct="1">
                <a:spcBef>
                  <a:spcPct val="0"/>
                </a:spcBef>
                <a:spcAft>
                  <a:spcPct val="0"/>
                </a:spcAft>
              </a:pPr>
              <a:t>22</a:t>
            </a:fld>
            <a:endParaRPr lang="en-US" sz="1200">
              <a:latin typeface="Myriad Web"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dirty="0" smtClean="0">
                <a:latin typeface="+mj-lt"/>
                <a:ea typeface="+mn-ea"/>
                <a:cs typeface="+mn-cs"/>
              </a:rPr>
              <a:t>With the unbelievable detail now available in your data,</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you can create automated campaigns that improve relevance,</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raise your conversion rates,</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and increase revenue.</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The result is a seamless &amp; organic flow that responds to customer activity in a way that would take thousands of sales representatives.</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And the complexity is limited only by your data and your creativity.</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FF64993E-300C-A544-91A4-895E44A51513}" type="slidenum">
              <a:rPr lang="en-US" sz="1200">
                <a:latin typeface="Myriad Web" charset="0"/>
              </a:rPr>
              <a:pPr eaLnBrk="1" fontAlgn="base" hangingPunct="1">
                <a:spcBef>
                  <a:spcPct val="0"/>
                </a:spcBef>
                <a:spcAft>
                  <a:spcPct val="0"/>
                </a:spcAft>
              </a:pPr>
              <a:t>23</a:t>
            </a:fld>
            <a:endParaRPr lang="en-US" sz="1200">
              <a:latin typeface="Myriad Web"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n-US" dirty="0" smtClean="0">
                <a:latin typeface="+mj-lt"/>
                <a:ea typeface="+mn-ea"/>
                <a:cs typeface="+mn-cs"/>
              </a:rPr>
              <a:t>With the unbelievable detail now available in your data,</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you can create automated campaigns that improve relevance,</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raise your conversion rates,</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and increase revenue.</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The result is a seamless &amp; organic flow that responds to customer activity in a way that would take thousands of sales representatives.</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And the complexity is limited only by your data and your creativity.</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FF64993E-300C-A544-91A4-895E44A51513}" type="slidenum">
              <a:rPr lang="en-US" sz="1200">
                <a:latin typeface="Myriad Web" charset="0"/>
              </a:rPr>
              <a:pPr eaLnBrk="1" fontAlgn="base" hangingPunct="1">
                <a:spcBef>
                  <a:spcPct val="0"/>
                </a:spcBef>
                <a:spcAft>
                  <a:spcPct val="0"/>
                </a:spcAft>
              </a:pPr>
              <a:t>24</a:t>
            </a:fld>
            <a:endParaRPr lang="en-US" sz="1200">
              <a:latin typeface="Myriad Web"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latin typeface="+mj-lt"/>
                <a:ea typeface="+mn-ea"/>
                <a:cs typeface="+mn-cs"/>
              </a:rPr>
              <a:t>Here is an example of a campaign we actually use to follow up </a:t>
            </a:r>
            <a:r>
              <a:rPr lang="en-US" dirty="0" smtClean="0">
                <a:ea typeface="+mn-ea"/>
                <a:cs typeface="+mn-cs"/>
              </a:rPr>
              <a:t>with</a:t>
            </a:r>
            <a:r>
              <a:rPr lang="en-US" dirty="0" smtClean="0">
                <a:latin typeface="+mj-lt"/>
                <a:ea typeface="+mn-ea"/>
                <a:cs typeface="+mn-cs"/>
              </a:rPr>
              <a:t> people who take our free trials. It uses delays as well as triggers and actions, so you see it can get very complex.</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15CECAE-634D-554C-B366-49899749EDC3}" type="slidenum">
              <a:rPr lang="en-US" sz="1200">
                <a:latin typeface="Myriad Web" charset="0"/>
              </a:rPr>
              <a:pPr eaLnBrk="1" fontAlgn="base" hangingPunct="1">
                <a:spcBef>
                  <a:spcPct val="0"/>
                </a:spcBef>
                <a:spcAft>
                  <a:spcPct val="0"/>
                </a:spcAft>
              </a:pPr>
              <a:t>25</a:t>
            </a:fld>
            <a:endParaRPr lang="en-US" sz="1200">
              <a:latin typeface="Myriad Web"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Number 4, </a:t>
            </a:r>
            <a:r>
              <a:rPr lang="en-US" sz="1200" b="1" kern="1200" dirty="0" smtClean="0">
                <a:solidFill>
                  <a:schemeClr val="tx1"/>
                </a:solidFill>
                <a:effectLst/>
                <a:latin typeface="Myriad Web" pitchFamily="34" charset="0"/>
                <a:ea typeface="ＭＳ Ｐゴシック" charset="0"/>
                <a:cs typeface="ＭＳ Ｐゴシック" charset="0"/>
              </a:rPr>
              <a:t>Ride the Lifecycle</a:t>
            </a:r>
            <a:r>
              <a:rPr lang="en-US" sz="1200" kern="1200" dirty="0" smtClean="0">
                <a:solidFill>
                  <a:schemeClr val="tx1"/>
                </a:solidFill>
                <a:effectLst/>
                <a:latin typeface="Myriad Web" pitchFamily="34" charset="0"/>
                <a:ea typeface="ＭＳ Ｐゴシック" charset="0"/>
                <a:cs typeface="ＭＳ Ｐゴシック" charset="0"/>
              </a:rPr>
              <a:t> describes a long-term method of tracking activity to increase the lifetime value of each customer. And I really do mean lifetime.  This is achieved by aggregating customer behavior over time.</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Throughout the development of email programs, it’s essential to move customers through the customer lifecycle – from acquisition to brand advocacy. Email marketing plays an important role in an effective multi-channel marketing strategy in that it can help create brand advocacy by engaging customers and driving them to higher lifetime value through increased relevancy.</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People change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So do companies.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That means their needs and interests shift. Your company may offer something they need at one point and not another, or your product line expands to meet their changing needs.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With lifecycle campaigns, you seek to unite your audience with the right message as often as possible.</a:t>
            </a: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You can do this easily by creating an automated email campaign coupled with customized dynamic content. Inserting dynamic content into emails is a great way to personalize the customer experience, and dramatically improve the relevance of your content.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Dynamic content is information within an email that matches the demographics, preferences and/or past behavior of your subscribers. It provides a targeted way to automate delivery of relevant content which generates higher ROI for you and a better experience for recipients. More than just mail merging, dynamic content uses business rules to match appropriate content with recipients’ interests or previous behavior.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26</a:t>
            </a:fld>
            <a:endParaRPr lang="en-US" sz="1200">
              <a:latin typeface="Myriad Web"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Number 4, </a:t>
            </a:r>
            <a:r>
              <a:rPr lang="en-US" sz="1200" b="1" kern="1200" dirty="0" smtClean="0">
                <a:solidFill>
                  <a:schemeClr val="tx1"/>
                </a:solidFill>
                <a:effectLst/>
                <a:latin typeface="Myriad Web" pitchFamily="34" charset="0"/>
                <a:ea typeface="ＭＳ Ｐゴシック" charset="0"/>
                <a:cs typeface="ＭＳ Ｐゴシック" charset="0"/>
              </a:rPr>
              <a:t>Ride the Lifecycle</a:t>
            </a:r>
            <a:r>
              <a:rPr lang="en-US" sz="1200" kern="1200" dirty="0" smtClean="0">
                <a:solidFill>
                  <a:schemeClr val="tx1"/>
                </a:solidFill>
                <a:effectLst/>
                <a:latin typeface="Myriad Web" pitchFamily="34" charset="0"/>
                <a:ea typeface="ＭＳ Ｐゴシック" charset="0"/>
                <a:cs typeface="ＭＳ Ｐゴシック" charset="0"/>
              </a:rPr>
              <a:t> describes a long-term method of tracking activity to increase the lifetime value of each customer. And I really do mean lifetime.  This is achieved by aggregating customer behavior over time.</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Throughout the development of email programs, it’s essential to move customers through the customer lifecycle – from acquisition to brand advocacy. Email marketing plays an important role in an effective multi-channel marketing strategy in that it can help create brand advocacy by engaging customers and driving them to higher lifetime value through increased relevancy.</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People change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So do companies.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That means their needs and interests shift. Your company may offer something they need at one point and not another, or your product line expands to meet their changing needs.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With lifecycle campaigns, you seek to unite your audience with the right message as often as possible.</a:t>
            </a: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You can do this easily by creating an automated email campaign coupled with customized dynamic content. Inserting dynamic content into emails is a great way to personalize the customer experience, and dramatically improve the relevance of your content.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Dynamic content is information within an email that matches the demographics, preferences and/or past behavior of your subscribers. It provides a targeted way to automate delivery of relevant content which generates higher ROI for you and a better experience for recipients. More than just mail merging, dynamic content uses business rules to match appropriate content with recipients’ interests or previous behavior.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endParaRPr lang="en-US" sz="1200" kern="1200" dirty="0">
              <a:solidFill>
                <a:schemeClr val="tx1"/>
              </a:solidFill>
              <a:effectLst/>
              <a:latin typeface="Myriad Web" pitchFamily="34" charset="0"/>
              <a:ea typeface="ＭＳ Ｐゴシック" charset="0"/>
              <a:cs typeface="ＭＳ Ｐゴシック"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FD48652-0FFF-A142-81EE-782FE41CC123}" type="slidenum">
              <a:rPr lang="en-US" sz="1200">
                <a:latin typeface="Myriad Web" charset="0"/>
              </a:rPr>
              <a:pPr eaLnBrk="1" fontAlgn="base" hangingPunct="1">
                <a:spcBef>
                  <a:spcPct val="0"/>
                </a:spcBef>
                <a:spcAft>
                  <a:spcPct val="0"/>
                </a:spcAft>
              </a:pPr>
              <a:t>27</a:t>
            </a:fld>
            <a:endParaRPr lang="en-US" sz="1200">
              <a:latin typeface="Myriad Web"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Number 4, </a:t>
            </a:r>
            <a:r>
              <a:rPr lang="en-US" sz="1200" b="1" kern="1200" dirty="0" smtClean="0">
                <a:solidFill>
                  <a:schemeClr val="tx1"/>
                </a:solidFill>
                <a:effectLst/>
                <a:latin typeface="Myriad Web" pitchFamily="34" charset="0"/>
                <a:ea typeface="ＭＳ Ｐゴシック" charset="0"/>
                <a:cs typeface="ＭＳ Ｐゴシック" charset="0"/>
              </a:rPr>
              <a:t>Ride the Lifecycle</a:t>
            </a:r>
            <a:r>
              <a:rPr lang="en-US" sz="1200" kern="1200" dirty="0" smtClean="0">
                <a:solidFill>
                  <a:schemeClr val="tx1"/>
                </a:solidFill>
                <a:effectLst/>
                <a:latin typeface="Myriad Web" pitchFamily="34" charset="0"/>
                <a:ea typeface="ＭＳ Ｐゴシック" charset="0"/>
                <a:cs typeface="ＭＳ Ｐゴシック" charset="0"/>
              </a:rPr>
              <a:t> describes a long-term method of tracking activity to increase the lifetime value of each customer. And I really do mean lifetime.  This is achieved by aggregating customer behavior over time.</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Throughout the development of email programs, it’s essential to move customers through the customer lifecycle – from acquisition to brand advocacy. Email marketing plays an important role in an effective multi-channel marketing strategy in that it can help create brand advocacy by engaging customers and driving them to higher lifetime value through increased relevancy.</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People change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So do companies.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That means their needs and interests shift. Your company may offer something they need at one point and not another, or your product line expands to meet their changing needs.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With lifecycle campaigns, you seek to unite your audience with the right message as often as possible.</a:t>
            </a: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You can do this easily by creating an automated email campaign coupled with customized dynamic content. Inserting dynamic content into emails is a great way to personalize the customer experience, and dramatically improve the relevance of your content.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Dynamic content is information within an email that matches the demographics, preferences and/or past behavior of your subscribers. It provides a targeted way to automate delivery of relevant content which generates higher ROI for you and a better experience for recipients. More than just mail merging, dynamic content uses business rules to match appropriate content with recipients’ interests or previous behavior.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endParaRPr lang="en-US" sz="1200" kern="1200" dirty="0">
              <a:solidFill>
                <a:schemeClr val="tx1"/>
              </a:solidFill>
              <a:effectLst/>
              <a:latin typeface="Myriad Web" pitchFamily="34" charset="0"/>
              <a:ea typeface="ＭＳ Ｐゴシック" charset="0"/>
              <a:cs typeface="ＭＳ Ｐゴシック"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FD48652-0FFF-A142-81EE-782FE41CC123}" type="slidenum">
              <a:rPr lang="en-US" sz="1200">
                <a:latin typeface="Myriad Web" charset="0"/>
              </a:rPr>
              <a:pPr eaLnBrk="1" fontAlgn="base" hangingPunct="1">
                <a:spcBef>
                  <a:spcPct val="0"/>
                </a:spcBef>
                <a:spcAft>
                  <a:spcPct val="0"/>
                </a:spcAft>
              </a:pPr>
              <a:t>28</a:t>
            </a:fld>
            <a:endParaRPr lang="en-US" sz="1200">
              <a:latin typeface="Myriad Web"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dirty="0" smtClean="0">
                <a:latin typeface="+mj-lt"/>
                <a:ea typeface="+mn-ea"/>
                <a:cs typeface="+mn-cs"/>
              </a:rPr>
              <a:t>The lifecycle stages are as follows: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Awareness</a:t>
            </a:r>
          </a:p>
          <a:p>
            <a:pPr eaLnBrk="1" fontAlgn="auto" hangingPunct="1">
              <a:spcBef>
                <a:spcPts val="0"/>
              </a:spcBef>
              <a:spcAft>
                <a:spcPts val="0"/>
              </a:spcAft>
              <a:defRPr/>
            </a:pPr>
            <a:r>
              <a:rPr lang="en-US" dirty="0" smtClean="0">
                <a:latin typeface="+mj-lt"/>
                <a:ea typeface="+mn-ea"/>
                <a:cs typeface="+mn-cs"/>
              </a:rPr>
              <a:t>Interest</a:t>
            </a:r>
          </a:p>
          <a:p>
            <a:pPr eaLnBrk="1" fontAlgn="auto" hangingPunct="1">
              <a:spcBef>
                <a:spcPts val="0"/>
              </a:spcBef>
              <a:spcAft>
                <a:spcPts val="0"/>
              </a:spcAft>
              <a:defRPr/>
            </a:pPr>
            <a:r>
              <a:rPr lang="en-US" dirty="0" smtClean="0">
                <a:latin typeface="+mj-lt"/>
                <a:ea typeface="+mn-ea"/>
                <a:cs typeface="+mn-cs"/>
              </a:rPr>
              <a:t>Acquisition</a:t>
            </a:r>
          </a:p>
          <a:p>
            <a:pPr eaLnBrk="1" fontAlgn="auto" hangingPunct="1">
              <a:spcBef>
                <a:spcPts val="0"/>
              </a:spcBef>
              <a:spcAft>
                <a:spcPts val="0"/>
              </a:spcAft>
              <a:defRPr/>
            </a:pPr>
            <a:r>
              <a:rPr lang="en-US" dirty="0" smtClean="0">
                <a:latin typeface="+mj-lt"/>
                <a:ea typeface="+mn-ea"/>
                <a:cs typeface="+mn-cs"/>
              </a:rPr>
              <a:t>Retention</a:t>
            </a:r>
          </a:p>
          <a:p>
            <a:pPr eaLnBrk="1" fontAlgn="auto" hangingPunct="1">
              <a:spcBef>
                <a:spcPts val="0"/>
              </a:spcBef>
              <a:spcAft>
                <a:spcPts val="0"/>
              </a:spcAft>
              <a:defRPr/>
            </a:pPr>
            <a:r>
              <a:rPr lang="en-US" dirty="0" smtClean="0">
                <a:latin typeface="+mj-lt"/>
                <a:ea typeface="+mn-ea"/>
                <a:cs typeface="+mn-cs"/>
              </a:rPr>
              <a:t>Loyalty</a:t>
            </a:r>
          </a:p>
          <a:p>
            <a:pPr eaLnBrk="1" fontAlgn="auto" hangingPunct="1">
              <a:spcBef>
                <a:spcPts val="0"/>
              </a:spcBef>
              <a:spcAft>
                <a:spcPts val="0"/>
              </a:spcAft>
              <a:defRPr/>
            </a:pPr>
            <a:r>
              <a:rPr lang="en-US" dirty="0" smtClean="0">
                <a:latin typeface="+mj-lt"/>
                <a:ea typeface="+mn-ea"/>
                <a:cs typeface="+mn-cs"/>
              </a:rPr>
              <a:t>Growth</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These stages are the same whether or not a person is an existing customer.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Awareness is where a person becomes aware of something you’re doing.</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Interest is when they seek more information about what you are doing.</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Acquisition is that stage where they latch on and decide that your product is something they would buy.</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Retention is the stage where a customer is willing to stay with your product as it changes and grows.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Loyalty is when customers actively seek out your company over others. At this point you do not have to win their business, but you do have to work to keep it.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Growth is the stage where a customer will advocate for you and your product, becoming a contributor to your growth.</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People are in various stages depending on where they are in their lives, and where your company and product are in yours. The key here is to know what stage people are in so you can tailor your messages accordingly.</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980020D-F96F-2148-A489-0B71E23F8B5B}" type="slidenum">
              <a:rPr lang="en-US" sz="1200">
                <a:latin typeface="Myriad Web" charset="0"/>
              </a:rPr>
              <a:pPr eaLnBrk="1" fontAlgn="base" hangingPunct="1">
                <a:spcBef>
                  <a:spcPct val="0"/>
                </a:spcBef>
                <a:spcAft>
                  <a:spcPct val="0"/>
                </a:spcAft>
              </a:pPr>
              <a:t>29</a:t>
            </a:fld>
            <a:endParaRPr lang="en-US" sz="1200">
              <a:latin typeface="Myriad Web"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What is Multi-channel Engagement?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is a new set of rules that puts you in continuous touch with customers, at any moment, on any medium.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is centered on email, as opposed to a website, CRM tool, social media, blog, direct mail, or other media.</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&lt;slow down&gt;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combines all of these other online methods,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because email is really the only tool that can be used to tie the others together and maintain continuous touch with prospects and customers.</a:t>
            </a:r>
          </a:p>
          <a:p>
            <a:r>
              <a:rPr lang="en-US" sz="1200" kern="1200" dirty="0" smtClean="0">
                <a:solidFill>
                  <a:schemeClr val="tx1"/>
                </a:solidFill>
                <a:effectLst/>
                <a:latin typeface="Myriad Web" pitchFamily="34" charset="0"/>
                <a:ea typeface="ＭＳ Ｐゴシック" charset="0"/>
                <a:cs typeface="ＭＳ Ｐゴシック" charset="0"/>
              </a:rPr>
              <a:t>In short, Multi-channel Engagement is a shift in the way you use email marketing.</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Are you ready for Multi-channel Engagement? The answer is yes, because most of these nine concepts are already well known.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a:solidFill>
                <a:schemeClr val="tx1"/>
              </a:solidFill>
              <a:effectLst/>
              <a:latin typeface="Myriad Web" pitchFamily="34"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AABE1B9-5EEB-3D4C-A9B0-103BE26EB8EB}" type="slidenum">
              <a:rPr lang="en-US" sz="1200">
                <a:latin typeface="Myriad Web" charset="0"/>
              </a:rPr>
              <a:pPr eaLnBrk="1" fontAlgn="base" hangingPunct="1">
                <a:spcBef>
                  <a:spcPct val="0"/>
                </a:spcBef>
                <a:spcAft>
                  <a:spcPct val="0"/>
                </a:spcAft>
              </a:pPr>
              <a:t>3</a:t>
            </a:fld>
            <a:endParaRPr lang="en-US" sz="1200">
              <a:latin typeface="Myriad Web"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And email is the way to improve your visibility with customers throughout the lifecycle.  Let’s take a look at this example from Microsoft and a lifecycle campaign they’ve built for their B2B customers around MS Office.  By researching customer pain points, it became apparent that users needed help getting started.  Microsoft created a Getting Started Center and an automated lifecycle campaign that triggered an email to a customer within 48 hours of purchase.  When the customer receives the welcome email and clicks the link to the Getting Started Center they are taken to a website that is chock full of tips and tricks.  Users that engage will receive another email that is application specific within Office.  For example, Excel.  If they click on the link they will be brought to a short training on Excel.  And because they engaged with the first Excel email, they will get another email within a few days that goes into even more detail.  This will continue for a month.   If they do not click on the initial Excel email, they will not receive another email until a new series starts, possibly Word or PowerPoint.  The entire series takes 4.5 – 5months to complete.  As you can see, the results clearly measure the success of a campaign like this and the loyalty that gets created by offering users valuable information.  </a:t>
            </a:r>
          </a:p>
          <a:p>
            <a:r>
              <a:rPr lang="en-US" sz="1200" kern="1200" dirty="0" smtClean="0">
                <a:solidFill>
                  <a:schemeClr val="tx1"/>
                </a:solidFill>
                <a:effectLst/>
                <a:latin typeface="Myriad Web" pitchFamily="34" charset="0"/>
                <a:ea typeface="ＭＳ Ｐゴシック" charset="0"/>
                <a:cs typeface="ＭＳ Ｐゴシック" charset="0"/>
              </a:rPr>
              <a:t>&lt;click&gt;</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980020D-F96F-2148-A489-0B71E23F8B5B}" type="slidenum">
              <a:rPr lang="en-US" sz="1200">
                <a:latin typeface="Myriad Web" charset="0"/>
              </a:rPr>
              <a:pPr eaLnBrk="1" fontAlgn="base" hangingPunct="1">
                <a:spcBef>
                  <a:spcPct val="0"/>
                </a:spcBef>
                <a:spcAft>
                  <a:spcPct val="0"/>
                </a:spcAft>
              </a:pPr>
              <a:t>30</a:t>
            </a:fld>
            <a:endParaRPr lang="en-US" sz="1200">
              <a:latin typeface="Myriad Web"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And email is the way to improve your visibility with customers throughout the lifecycle.  Let’s take a look at this example from Microsoft and a lifecycle campaign they’ve built for their B2B customers around MS Office.  By researching customer pain points, it became apparent that users needed help getting started.  Microsoft created a Getting Started Center and an automated lifecycle campaign that triggered an email to a customer within 48 hours of purchase.  When the customer receives the welcome email and clicks the link to the Getting Started Center they are taken to a website that is chock full of tips and tricks.  Users that engage will receive another email that is application specific within Office.  For example, Excel.  If they click on the link they will be brought to a short training on Excel.  And because they engaged with the first Excel email, they will get another email within a few days that goes into even more detail.  This will continue for a month.   If they do not click on the initial Excel email, they will not receive another email until a new series starts, possibly Word or PowerPoint.  The entire series takes 4.5 – 5months to complete.  As you can see, the results clearly measure the success of a campaign like this and the loyalty that gets created by offering users valuable information.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dirty="0" smtClean="0">
              <a:ea typeface="+mn-ea"/>
              <a:cs typeface="+mn-cs"/>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FD0F3BE-FCDC-D349-B213-3359D7DDB356}" type="slidenum">
              <a:rPr lang="en-US" sz="1200">
                <a:latin typeface="Myriad Web" charset="0"/>
              </a:rPr>
              <a:pPr eaLnBrk="1" fontAlgn="base" hangingPunct="1">
                <a:spcBef>
                  <a:spcPct val="0"/>
                </a:spcBef>
                <a:spcAft>
                  <a:spcPct val="0"/>
                </a:spcAft>
              </a:pPr>
              <a:t>31</a:t>
            </a:fld>
            <a:endParaRPr lang="en-US" sz="1200">
              <a:latin typeface="Myriad Web"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yriad Web" pitchFamily="34" charset="0"/>
                <a:ea typeface="ＭＳ Ｐゴシック" charset="0"/>
                <a:cs typeface="ＭＳ Ｐゴシック" charset="0"/>
              </a:rPr>
              <a:t>Now we have a poll question: Do you track customer activity? You might not use it now, but plan to in the future.  Through Big data you can further segment your target audience.</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latin typeface="+mj-lt"/>
              <a:ea typeface="+mn-ea"/>
              <a:cs typeface="+mn-cs"/>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C4629DC-AE63-B341-B568-DCB6580D7156}" type="slidenum">
              <a:rPr lang="en-US" sz="1200">
                <a:latin typeface="Myriad Web" charset="0"/>
              </a:rPr>
              <a:pPr eaLnBrk="1" fontAlgn="base" hangingPunct="1">
                <a:spcBef>
                  <a:spcPct val="0"/>
                </a:spcBef>
                <a:spcAft>
                  <a:spcPct val="0"/>
                </a:spcAft>
              </a:pPr>
              <a:t>32</a:t>
            </a:fld>
            <a:endParaRPr lang="en-US" sz="1200">
              <a:latin typeface="Myriad Web"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Speaking of which, concept number 5, </a:t>
            </a:r>
            <a:r>
              <a:rPr lang="en-US" sz="1200" b="1" kern="1200" dirty="0" smtClean="0">
                <a:solidFill>
                  <a:schemeClr val="tx1"/>
                </a:solidFill>
                <a:effectLst/>
                <a:latin typeface="Myriad Web" pitchFamily="34" charset="0"/>
                <a:ea typeface="ＭＳ Ｐゴシック" charset="0"/>
                <a:cs typeface="ＭＳ Ｐゴシック" charset="0"/>
              </a:rPr>
              <a:t>Creating Targeted Segments</a:t>
            </a:r>
            <a:r>
              <a:rPr lang="en-US" sz="1200" kern="1200" dirty="0" smtClean="0">
                <a:solidFill>
                  <a:schemeClr val="tx1"/>
                </a:solidFill>
                <a:effectLst/>
                <a:latin typeface="Myriad Web" pitchFamily="34" charset="0"/>
                <a:ea typeface="ＭＳ Ｐゴシック" charset="0"/>
                <a:cs typeface="ＭＳ Ｐゴシック" charset="0"/>
              </a:rPr>
              <a:t>, is about using the extreme detail available today to group customers with very similar interests.</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These segments allow you to integrate your ecommerce, social media, mobile and web analytics data and build out complete subscriber profiles. Once you have this behavioral and transactional data funneling into your email program, you can create segments based on actions taken at each stage of the customer lifecycle.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By creating these segments can cut your list from millions of readers to thousands, and further segmentation refines that list down to maybe dozens.</a:t>
            </a:r>
          </a:p>
          <a:p>
            <a:r>
              <a:rPr lang="en-US" sz="1200" kern="1200" dirty="0" smtClean="0">
                <a:solidFill>
                  <a:schemeClr val="tx1"/>
                </a:solidFill>
                <a:effectLst/>
                <a:latin typeface="Myriad Web" pitchFamily="34" charset="0"/>
                <a:ea typeface="ＭＳ Ｐゴシック" charset="0"/>
                <a:cs typeface="ＭＳ Ｐゴシック" charset="0"/>
              </a:rPr>
              <a:t>The benefit of segmentation is that it greatly improves message relevance and response rates.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33</a:t>
            </a:fld>
            <a:endParaRPr lang="en-US" sz="1200">
              <a:latin typeface="Myriad Web"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You can use Big data to its full potential to really drill down to find unique customer interests.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Dynamic segments are groups you set up in your email solution that grow and shrink constantly as people’s interests shift, depending on criteria you’ve already set.</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Each segment might be described by multiple factors,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Segmentation means you don’t have to water down your messages to include everybody, but can tailor each campaign for one group</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Ultimately, by tracking your customer’s behavior, needs and interests, you keep your customer engaged and in charge.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latin typeface="+mj-lt"/>
              <a:ea typeface="+mn-ea"/>
              <a:cs typeface="+mn-cs"/>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31124B4-A397-8946-8972-EEE374720722}" type="slidenum">
              <a:rPr lang="en-US" sz="1200">
                <a:latin typeface="Myriad Web" charset="0"/>
              </a:rPr>
              <a:pPr eaLnBrk="1" fontAlgn="base" hangingPunct="1">
                <a:spcBef>
                  <a:spcPct val="0"/>
                </a:spcBef>
                <a:spcAft>
                  <a:spcPct val="0"/>
                </a:spcAft>
              </a:pPr>
              <a:t>34</a:t>
            </a:fld>
            <a:endParaRPr lang="en-US" sz="1200">
              <a:latin typeface="Myriad Web"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yriad Web" pitchFamily="34" charset="0"/>
                <a:ea typeface="ＭＳ Ｐゴシック" charset="0"/>
                <a:cs typeface="ＭＳ Ｐゴシック" charset="0"/>
              </a:rPr>
              <a:t>Current email marketing tools let you store more detailed data and run very tightly messaged campaigns.  Let’s say you are a fleet truck distributor.  You broker both new and used trucks for your customer base who then use them for various functions; such as moving, towing, transporting goods, etc.</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As a broker, you just learned about a large inventory of various sized box trucks and you want to specifically target your customers who rent their trucks out to “do it yourself” movers.  You know which customers fit this niche, which dynamically grows and shrinks, based on the data provided back to you by their prior engagement with your emails and content.  Segmentation means that you can create a targeted group for this segment of your subscribed list.  It knows and learns as your engagement level deepens.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latin typeface="+mj-lt"/>
              <a:ea typeface="+mn-ea"/>
              <a:cs typeface="+mn-cs"/>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86EDA2D3-F968-F641-932D-AC1019FA33B7}" type="slidenum">
              <a:rPr lang="en-US" sz="1200">
                <a:latin typeface="Myriad Web" charset="0"/>
              </a:rPr>
              <a:pPr eaLnBrk="1" fontAlgn="base" hangingPunct="1">
                <a:spcBef>
                  <a:spcPct val="0"/>
                </a:spcBef>
                <a:spcAft>
                  <a:spcPct val="0"/>
                </a:spcAft>
              </a:pPr>
              <a:t>35</a:t>
            </a:fld>
            <a:endParaRPr lang="en-US" sz="1200">
              <a:latin typeface="Myriad Web"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smtClean="0">
              <a:latin typeface="+mj-lt"/>
              <a:ea typeface="+mn-ea"/>
              <a:cs typeface="+mn-cs"/>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86EDA2D3-F968-F641-932D-AC1019FA33B7}" type="slidenum">
              <a:rPr lang="en-US" sz="1200">
                <a:latin typeface="Myriad Web" charset="0"/>
              </a:rPr>
              <a:pPr eaLnBrk="1" fontAlgn="base" hangingPunct="1">
                <a:spcBef>
                  <a:spcPct val="0"/>
                </a:spcBef>
                <a:spcAft>
                  <a:spcPct val="0"/>
                </a:spcAft>
              </a:pPr>
              <a:t>36</a:t>
            </a:fld>
            <a:endParaRPr lang="en-US" sz="1200">
              <a:latin typeface="Myriad Web"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3"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yriad Web" pitchFamily="34" charset="0"/>
                <a:ea typeface="ＭＳ Ｐゴシック" charset="0"/>
                <a:cs typeface="ＭＳ Ｐゴシック" charset="0"/>
              </a:rPr>
              <a:t>Segmentation opens a ton of potential for raising engagement.  While some companies use multi-channel engagement in their day-to-day, today – many companies may be new to the concept.  Companies can use a mix of different marketing channels to reach their intended audience, and appeal to them with a campaign that is meant for their exact profile. You aren’t trying to be all things to all people, just one thing to your targeted audience. This level of relevancy greatly raises the ROI of your marketing campaigns.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49B7DA25-AF3C-4F49-9894-F05FD9E56C46}" type="slidenum">
              <a:rPr lang="en-US" sz="1200">
                <a:latin typeface="Myriad Web" charset="0"/>
              </a:rPr>
              <a:pPr eaLnBrk="1" fontAlgn="base" hangingPunct="1">
                <a:spcBef>
                  <a:spcPct val="0"/>
                </a:spcBef>
                <a:spcAft>
                  <a:spcPct val="0"/>
                </a:spcAft>
              </a:pPr>
              <a:t>37</a:t>
            </a:fld>
            <a:endParaRPr lang="en-US" sz="1200">
              <a:latin typeface="Myriad Web"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a:bodyPr>
          <a:lstStyle/>
          <a:p>
            <a:endParaRPr lang="en-US" sz="1200" kern="1200" dirty="0" smtClean="0">
              <a:solidFill>
                <a:schemeClr val="tx1"/>
              </a:solidFill>
              <a:effectLst/>
              <a:latin typeface="Myriad Web" pitchFamily="34" charset="0"/>
              <a:ea typeface="ＭＳ Ｐゴシック" charset="0"/>
              <a:cs typeface="ＭＳ Ｐゴシック" charset="0"/>
            </a:endParaRPr>
          </a:p>
          <a:p>
            <a:pPr eaLnBrk="1" fontAlgn="auto" hangingPunct="1">
              <a:spcBef>
                <a:spcPts val="0"/>
              </a:spcBef>
              <a:spcAft>
                <a:spcPts val="0"/>
              </a:spcAft>
              <a:defRPr/>
            </a:pPr>
            <a:endParaRPr lang="en-US" dirty="0" smtClean="0">
              <a:latin typeface="+mj-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6C3228C-1AB1-4345-AB19-AEEFD4211475}" type="slidenum">
              <a:rPr lang="en-US" sz="1200">
                <a:latin typeface="Myriad Web" charset="0"/>
              </a:rPr>
              <a:pPr eaLnBrk="1" fontAlgn="base" hangingPunct="1">
                <a:spcBef>
                  <a:spcPct val="0"/>
                </a:spcBef>
                <a:spcAft>
                  <a:spcPct val="0"/>
                </a:spcAft>
              </a:pPr>
              <a:t>38</a:t>
            </a:fld>
            <a:endParaRPr lang="en-US" sz="1200">
              <a:latin typeface="Myriad Web"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kern="1200" dirty="0" smtClean="0">
                <a:solidFill>
                  <a:schemeClr val="tx1"/>
                </a:solidFill>
                <a:latin typeface="Myriad Web" pitchFamily="34" charset="0"/>
                <a:ea typeface="ＭＳ Ｐゴシック" charset="0"/>
                <a:cs typeface="ＭＳ Ｐゴシック" charset="0"/>
              </a:rPr>
              <a:t>Number 6, Keep it Short and Sweet is about using email in a new and different way. Instead of large email newsletters that announce a new product or event, and, by the way, push your press release, flog your blog and your newest web demo, you keep your messages short, with a</a:t>
            </a:r>
            <a:r>
              <a:rPr lang="en-US" sz="1200" kern="1200" baseline="0" dirty="0" smtClean="0">
                <a:solidFill>
                  <a:schemeClr val="tx1"/>
                </a:solidFill>
                <a:latin typeface="Myriad Web" pitchFamily="34" charset="0"/>
                <a:ea typeface="ＭＳ Ｐゴシック" charset="0"/>
                <a:cs typeface="ＭＳ Ｐゴシック" charset="0"/>
              </a:rPr>
              <a:t> single call to</a:t>
            </a:r>
            <a:r>
              <a:rPr lang="en-US" sz="1200" kern="1200" dirty="0" smtClean="0">
                <a:solidFill>
                  <a:schemeClr val="tx1"/>
                </a:solidFill>
                <a:latin typeface="Myriad Web" pitchFamily="34" charset="0"/>
                <a:ea typeface="ＭＳ Ｐゴシック" charset="0"/>
                <a:cs typeface="ＭＳ Ｐゴシック" charset="0"/>
              </a:rPr>
              <a:t> action.</a:t>
            </a:r>
          </a:p>
          <a:p>
            <a:pPr eaLnBrk="1" fontAlgn="auto" hangingPunct="1">
              <a:spcBef>
                <a:spcPts val="0"/>
              </a:spcBef>
              <a:spcAft>
                <a:spcPts val="0"/>
              </a:spcAft>
              <a:defRPr/>
            </a:pPr>
            <a:endParaRPr lang="en-US" sz="1200" kern="1200" dirty="0" smtClean="0">
              <a:solidFill>
                <a:schemeClr val="tx1"/>
              </a:solidFill>
              <a:latin typeface="Myriad Web" pitchFamily="34" charset="0"/>
              <a:ea typeface="ＭＳ Ｐゴシック" charset="0"/>
              <a:cs typeface="ＭＳ Ｐゴシック" charset="0"/>
            </a:endParaRPr>
          </a:p>
          <a:p>
            <a:pPr eaLnBrk="1" fontAlgn="auto" hangingPunct="1">
              <a:spcBef>
                <a:spcPts val="0"/>
              </a:spcBef>
              <a:spcAft>
                <a:spcPts val="0"/>
              </a:spcAft>
              <a:defRPr/>
            </a:pPr>
            <a:r>
              <a:rPr lang="en-US" sz="1200" kern="1200" dirty="0" smtClean="0">
                <a:solidFill>
                  <a:schemeClr val="tx1"/>
                </a:solidFill>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39</a:t>
            </a:fld>
            <a:endParaRPr lang="en-US" sz="1200">
              <a:latin typeface="Myriad Web"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First, we cover how Email Marketing Drives Multi-channel Engagement should be the backbone of your marketing strategy. This is about thinking of the entire Internet as your website, rather than one group of pages on it.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4</a:t>
            </a:fld>
            <a:endParaRPr lang="en-US" sz="1200">
              <a:latin typeface="Myriad Web"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You know as a marketing professional that shortening a message takes a surprising level of discipline</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to keep the idea simple and the acquisition path clear.</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But the result is that you can send emails more often,</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allowing you to scale down the message.</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The result is a greater mental impact and a deeper level of relationship with your customers.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5E47699D-5B62-EB4D-9172-2481ECCBAFC5}" type="slidenum">
              <a:rPr lang="en-US" sz="1200">
                <a:latin typeface="Myriad Web" charset="0"/>
              </a:rPr>
              <a:pPr eaLnBrk="1" fontAlgn="base" hangingPunct="1">
                <a:spcBef>
                  <a:spcPct val="0"/>
                </a:spcBef>
                <a:spcAft>
                  <a:spcPct val="0"/>
                </a:spcAft>
              </a:pPr>
              <a:t>40</a:t>
            </a:fld>
            <a:endParaRPr lang="en-US" sz="1200">
              <a:latin typeface="Myriad Web"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fontAlgn="auto" hangingPunct="1">
              <a:spcBef>
                <a:spcPts val="0"/>
              </a:spcBef>
              <a:spcAft>
                <a:spcPts val="0"/>
              </a:spcAft>
              <a:defRPr/>
            </a:pPr>
            <a:r>
              <a:rPr lang="en-US" dirty="0" smtClean="0">
                <a:latin typeface="+mj-lt"/>
                <a:ea typeface="+mn-ea"/>
                <a:cs typeface="+mn-cs"/>
              </a:rPr>
              <a:t>Take an example of a newsletter that has three topics. This dilutes the impact of each.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The third topic obviously suffers the most.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You might break this out into three different messages,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ea typeface="+mn-ea"/>
                <a:cs typeface="+mn-cs"/>
              </a:rPr>
              <a:t>sent once per week or so.</a:t>
            </a: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Combined with segmentation and automation, your entire list doesn’t need to see every email, so the actual level of inbox inundation is a bit less than it would seem.</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ea typeface="+mn-ea"/>
                <a:cs typeface="+mn-cs"/>
              </a:rPr>
              <a:t>Keeping your messages to just one idea can have a large impact on your overall marketing strategy.</a:t>
            </a: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7D15A7EF-00AD-AD45-9B7E-51C6CE5E35BF}" type="slidenum">
              <a:rPr lang="en-US" sz="1200">
                <a:latin typeface="Myriad Web" charset="0"/>
              </a:rPr>
              <a:pPr eaLnBrk="1" fontAlgn="base" hangingPunct="1">
                <a:spcBef>
                  <a:spcPct val="0"/>
                </a:spcBef>
                <a:spcAft>
                  <a:spcPct val="0"/>
                </a:spcAft>
              </a:pPr>
              <a:t>41</a:t>
            </a:fld>
            <a:endParaRPr lang="en-US" sz="1200">
              <a:latin typeface="Myriad Web"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latin typeface="+mj-lt"/>
                <a:ea typeface="+mn-ea"/>
                <a:cs typeface="+mn-cs"/>
              </a:rPr>
              <a:t>The point is that simple messages </a:t>
            </a:r>
            <a:r>
              <a:rPr lang="en-US" dirty="0" smtClean="0">
                <a:ea typeface="+mn-ea"/>
                <a:cs typeface="+mn-cs"/>
              </a:rPr>
              <a:t>let you contact people more frequently, amplifying the importance of each message, and raising</a:t>
            </a:r>
            <a:r>
              <a:rPr lang="en-US" dirty="0" smtClean="0">
                <a:latin typeface="+mj-lt"/>
                <a:ea typeface="+mn-ea"/>
                <a:cs typeface="+mn-cs"/>
              </a:rPr>
              <a:t> the value of each opportunity.</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B5CEC9D-63B5-094E-B63A-3DBAD7075463}" type="slidenum">
              <a:rPr lang="en-US" sz="1200">
                <a:latin typeface="Myriad Web" charset="0"/>
              </a:rPr>
              <a:pPr eaLnBrk="1" fontAlgn="base" hangingPunct="1">
                <a:spcBef>
                  <a:spcPct val="0"/>
                </a:spcBef>
                <a:spcAft>
                  <a:spcPct val="0"/>
                </a:spcAft>
              </a:pPr>
              <a:t>42</a:t>
            </a:fld>
            <a:endParaRPr lang="en-US" sz="1200">
              <a:latin typeface="Myriad Web"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effectLst/>
                <a:latin typeface="Myriad Web" pitchFamily="34" charset="0"/>
                <a:ea typeface="ＭＳ Ｐゴシック" charset="0"/>
                <a:cs typeface="ＭＳ Ｐゴシック" charset="0"/>
              </a:rPr>
              <a:t>Now we have another poll question: Do you segment your audience? By region, industry, company size, role, or product line. You may not yet but are considering it in the future.</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endParaRPr lang="en-US" sz="1200" kern="1200" dirty="0">
              <a:solidFill>
                <a:schemeClr val="tx1"/>
              </a:solidFill>
              <a:effectLst/>
              <a:latin typeface="Myriad Web" pitchFamily="34" charset="0"/>
              <a:ea typeface="ＭＳ Ｐゴシック" charset="0"/>
              <a:cs typeface="ＭＳ Ｐゴシック"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A3520FC-0CDC-374F-8D77-DC9404E3AEF7}" type="slidenum">
              <a:rPr lang="en-US" sz="1200">
                <a:latin typeface="Myriad Web" charset="0"/>
              </a:rPr>
              <a:pPr eaLnBrk="1" fontAlgn="base" hangingPunct="1">
                <a:spcBef>
                  <a:spcPct val="0"/>
                </a:spcBef>
                <a:spcAft>
                  <a:spcPct val="0"/>
                </a:spcAft>
              </a:pPr>
              <a:t>43</a:t>
            </a:fld>
            <a:endParaRPr lang="en-US" sz="1200">
              <a:latin typeface="Myriad Web"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hangingPunct="1">
              <a:spcBef>
                <a:spcPct val="0"/>
              </a:spcBef>
              <a:defRPr/>
            </a:pPr>
            <a:r>
              <a:rPr lang="en-US" dirty="0" smtClean="0">
                <a:latin typeface="Myriad Web" charset="0"/>
              </a:rPr>
              <a:t>Number 7 is about Keeping your Eyes Open Wide through Feedback Immersion. Obviously, you know the value of surveys and customer feedback. You want to learn everything you can about your customers at all times. Even if you can put your business in the right place at the right time, you still need the right message.</a:t>
            </a:r>
          </a:p>
          <a:p>
            <a:pPr eaLnBrk="1" hangingPunct="1">
              <a:spcBef>
                <a:spcPct val="0"/>
              </a:spcBef>
              <a:defRPr/>
            </a:pPr>
            <a:endParaRPr lang="en-US" dirty="0" smtClean="0">
              <a:latin typeface="Myriad Web" charset="0"/>
            </a:endParaRPr>
          </a:p>
          <a:p>
            <a:pPr eaLnBrk="1" hangingPunct="1">
              <a:spcBef>
                <a:spcPct val="0"/>
              </a:spcBef>
              <a:defRPr/>
            </a:pPr>
            <a:r>
              <a:rPr lang="en-US" dirty="0" smtClean="0">
                <a:latin typeface="Myriad Web" charset="0"/>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44</a:t>
            </a:fld>
            <a:endParaRPr lang="en-US" sz="1200">
              <a:latin typeface="Myriad Web"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r>
              <a:rPr lang="en-US" dirty="0">
                <a:latin typeface="Myriad Web" charset="0"/>
              </a:rPr>
              <a:t>Number 7 is about Keeping your Eyes Open Wide through Feedback Immersion. Obviously, you know the value of surveys and customer feedback. You want to learn everything you can about your customers at all times. Even if you can put your business in the right place at the right time, you still need the right message.</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&lt;click&gt;</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Feedback helps you know your customers.</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&lt;click&gt;</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It helps you discover new ideas.</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&lt;click&gt;</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You learn to understand your customers’ pain points and needs.</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&lt;click&gt;</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And you can optimize your customer service to meet those needs.</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&lt;click&gt;</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Developing lasting customer relationships helps you gain a competitive edge. This is why you should survey your subscribers often, even if it means hearing feedback you won’t like.</a:t>
            </a:r>
          </a:p>
          <a:p>
            <a:pPr eaLnBrk="1" hangingPunct="1">
              <a:spcBef>
                <a:spcPct val="0"/>
              </a:spcBef>
              <a:defRPr/>
            </a:pPr>
            <a:endParaRPr lang="en-US" dirty="0">
              <a:latin typeface="Myriad Web" charset="0"/>
            </a:endParaRPr>
          </a:p>
          <a:p>
            <a:pPr eaLnBrk="1" hangingPunct="1">
              <a:spcBef>
                <a:spcPct val="0"/>
              </a:spcBef>
              <a:defRPr/>
            </a:pPr>
            <a:r>
              <a:rPr lang="en-US" dirty="0">
                <a:latin typeface="Myriad Web" charset="0"/>
              </a:rPr>
              <a:t>&lt;click</a:t>
            </a:r>
            <a:r>
              <a:rPr lang="en-US" dirty="0" smtClean="0">
                <a:latin typeface="Myriad Web" charset="0"/>
              </a:rPr>
              <a:t>&gt;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This will help you gain a competitive edge.</a:t>
            </a:r>
          </a:p>
          <a:p>
            <a:pPr eaLnBrk="1" hangingPunct="1">
              <a:spcBef>
                <a:spcPct val="0"/>
              </a:spcBef>
              <a:defRPr/>
            </a:pPr>
            <a:endParaRPr lang="en-US" dirty="0" smtClean="0">
              <a:latin typeface="Myriad Web" charset="0"/>
            </a:endParaRPr>
          </a:p>
          <a:p>
            <a:pPr eaLnBrk="1" hangingPunct="1">
              <a:spcBef>
                <a:spcPct val="0"/>
              </a:spcBef>
              <a:defRPr/>
            </a:pPr>
            <a:r>
              <a:rPr lang="en-US" dirty="0" smtClean="0">
                <a:latin typeface="Myriad Web" charset="0"/>
              </a:rPr>
              <a:t>&lt;click&gt;</a:t>
            </a:r>
            <a:endParaRPr lang="en-US" dirty="0">
              <a:latin typeface="Myriad Web"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BE73FE82-AD51-6447-B2AA-C544CE00FFCF}" type="slidenum">
              <a:rPr lang="en-US" sz="1200">
                <a:latin typeface="Myriad Web" charset="0"/>
              </a:rPr>
              <a:pPr eaLnBrk="1" fontAlgn="base" hangingPunct="1">
                <a:spcBef>
                  <a:spcPct val="0"/>
                </a:spcBef>
                <a:spcAft>
                  <a:spcPct val="0"/>
                </a:spcAft>
              </a:pPr>
              <a:t>45</a:t>
            </a:fld>
            <a:endParaRPr lang="en-US" sz="1200">
              <a:latin typeface="Myriad Web"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Measuring customer satisfaction is a continuous process.  Like the dashboard of your car, which communicates information and provides feedback about the various systems in your car, feedback about your products and services involves more than just the customer service department. Every part of the organization can be involved in surveys and feedback.</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Your billing department touches customers,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as does your sales &amp; marketing group. Obviously, sales has the most constant engagement with customers, and when as a marketing professional, your salespeople tell you what they are hearing from customers, you become the lightning rod for new ideas, suggestions and complaints.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Your product development group can also learn a great deal about the direction of the company by engaging customers on a regular basis.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Each group can interact with your audience using surveys and email.</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Your communications should be frequent, but also quick and easy. You know how to write a survey. Email helps you use them more often and send them to the right segments.</a:t>
            </a:r>
          </a:p>
          <a:p>
            <a:r>
              <a:rPr lang="en-US" sz="1200" kern="1200" dirty="0" smtClean="0">
                <a:solidFill>
                  <a:schemeClr val="tx1"/>
                </a:solidFill>
                <a:effectLst/>
                <a:latin typeface="Myriad Web" pitchFamily="34" charset="0"/>
                <a:ea typeface="ＭＳ Ｐゴシック" charset="0"/>
                <a:cs typeface="ＭＳ Ｐゴシック" charset="0"/>
              </a:rPr>
              <a:t>&lt;click&gt;</a:t>
            </a:r>
            <a:endParaRPr lang="en-US" sz="1200" kern="1200" dirty="0">
              <a:solidFill>
                <a:schemeClr val="tx1"/>
              </a:solidFill>
              <a:effectLst/>
              <a:latin typeface="Myriad Web" pitchFamily="34" charset="0"/>
              <a:ea typeface="ＭＳ Ｐゴシック" charset="0"/>
              <a:cs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69BF3878-F824-4149-8613-3B11891A5564}" type="slidenum">
              <a:rPr lang="en-US" sz="1200">
                <a:latin typeface="Myriad Web" charset="0"/>
              </a:rPr>
              <a:pPr eaLnBrk="1" fontAlgn="base" hangingPunct="1">
                <a:spcBef>
                  <a:spcPct val="0"/>
                </a:spcBef>
                <a:spcAft>
                  <a:spcPct val="0"/>
                </a:spcAft>
              </a:pPr>
              <a:t>46</a:t>
            </a:fld>
            <a:endParaRPr lang="en-US" sz="1200">
              <a:latin typeface="Myriad Web"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latin typeface="+mj-lt"/>
                <a:ea typeface="+mn-ea"/>
                <a:cs typeface="+mn-cs"/>
              </a:rPr>
              <a:t>Surveys help you understand exactly how to engage customers, so you can improve customer loyalty and retention.</a:t>
            </a:r>
          </a:p>
          <a:p>
            <a:pPr eaLnBrk="1" hangingPunct="1">
              <a:spcBef>
                <a:spcPct val="0"/>
              </a:spcBef>
              <a:defRPr/>
            </a:pPr>
            <a:endParaRPr lang="en-US" dirty="0" smtClean="0">
              <a:latin typeface="+mj-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yriad Web" pitchFamily="34" charset="0"/>
                <a:ea typeface="ＭＳ Ｐゴシック" charset="0"/>
                <a:cs typeface="ＭＳ Ｐゴシック" charset="0"/>
              </a:rPr>
              <a:t>The feedback you get from your customers isn't just important for you, it's important for them, as well. If you listen to what your customers are saying and improve their experience with your products and services, everybody wins. You get more loyal customers and they get what they really need and want.</a:t>
            </a:r>
          </a:p>
          <a:p>
            <a:pPr eaLnBrk="1" hangingPunct="1">
              <a:spcBef>
                <a:spcPct val="0"/>
              </a:spcBef>
              <a:defRPr/>
            </a:pPr>
            <a:endParaRPr lang="en-US" dirty="0" smtClean="0">
              <a:latin typeface="+mj-lt"/>
              <a:ea typeface="+mn-ea"/>
              <a:cs typeface="+mn-cs"/>
            </a:endParaRP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731E6ED2-EF70-AC44-8883-50E7AFBE2FE7}" type="slidenum">
              <a:rPr lang="en-US" sz="1200">
                <a:latin typeface="Myriad Web" charset="0"/>
              </a:rPr>
              <a:pPr eaLnBrk="1" fontAlgn="base" hangingPunct="1">
                <a:spcBef>
                  <a:spcPct val="0"/>
                </a:spcBef>
                <a:spcAft>
                  <a:spcPct val="0"/>
                </a:spcAft>
              </a:pPr>
              <a:t>47</a:t>
            </a:fld>
            <a:endParaRPr lang="en-US" sz="1200">
              <a:latin typeface="Myriad Web"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Number 8, </a:t>
            </a:r>
            <a:r>
              <a:rPr lang="en-US" sz="1200" b="1" kern="1200" dirty="0" smtClean="0">
                <a:solidFill>
                  <a:schemeClr val="tx1"/>
                </a:solidFill>
                <a:effectLst/>
                <a:latin typeface="Myriad Web" pitchFamily="34" charset="0"/>
                <a:ea typeface="ＭＳ Ｐゴシック" charset="0"/>
                <a:cs typeface="ＭＳ Ｐゴシック" charset="0"/>
              </a:rPr>
              <a:t>Get Continuous Permission</a:t>
            </a:r>
            <a:r>
              <a:rPr lang="en-US" sz="1200" kern="1200" dirty="0" smtClean="0">
                <a:solidFill>
                  <a:schemeClr val="tx1"/>
                </a:solidFill>
                <a:effectLst/>
                <a:latin typeface="Myriad Web" pitchFamily="34" charset="0"/>
                <a:ea typeface="ＭＳ Ｐゴシック" charset="0"/>
                <a:cs typeface="ＭＳ Ｐゴシック" charset="0"/>
              </a:rPr>
              <a:t> is about a shift in the way you engage your mailing list. </a:t>
            </a:r>
            <a:r>
              <a:rPr lang="en-US" sz="1200" i="1" kern="1200" dirty="0" smtClean="0">
                <a:solidFill>
                  <a:schemeClr val="tx1"/>
                </a:solidFill>
                <a:effectLst/>
                <a:latin typeface="Myriad Web" pitchFamily="34" charset="0"/>
                <a:ea typeface="ＭＳ Ｐゴシック" charset="0"/>
                <a:cs typeface="ＭＳ Ｐゴシック" charset="0"/>
              </a:rPr>
              <a:t>Expressed permission is when an individual has opted-in or specifically requested to get your emails. Some examples include:</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Anyone who goes through a double opt-in or confirmed opt-in process</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Someone who subscribes via your website to receive your email communications</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People who sign up via social media and mobile where you inform them you'll be engaging them through email</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Seth Godin, a well-known authority and author, entrepreneur, marketer, and public speaker says, “Permission marketing is the privilege (not the right) of delivering anticipated, personal and relevant messages to people who actually want to get them.”</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Marketers need to think about how they acquire—and keep—customer permissions to ensure the long-term success of their marketing efforts. Although rare, there is the occasional marketer who thinks that asking for continuous permission isn't really necessary. But getting consent to communicate in multiple ways creates a more engaged, complementary, and transparent relationship.</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Permission should be requested every time an interaction occurs with the customer or prospect, clearly putting them in control of the interaction. Customers and prospects are willing to engage in a two-way dialog with the companies they prefer, but only when they are given meaningful choices for how and when those exchanges take place.</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Return Path recommends that you implement a strategy to get subscribers to renew their permission with your email program, ideally in combination with a preference center, to find out what subscribers want to receive, if anything, and when.</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 </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i="1" kern="1200" dirty="0" smtClean="0">
                <a:solidFill>
                  <a:schemeClr val="tx1"/>
                </a:solidFill>
                <a:effectLst/>
                <a:latin typeface="Myriad Web" pitchFamily="34" charset="0"/>
                <a:ea typeface="ＭＳ Ｐゴシック" charset="0"/>
                <a:cs typeface="ＭＳ Ｐゴシック" charset="0"/>
              </a:rPr>
              <a:t>You can capture multi-channel communication preferences whenever a subscriber signs up on your Facebook page, in a store, and via email and mobile. But the best way is to make a preference center available online where they can clearly indicate their desire to receive your messages across multiple channels.</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48</a:t>
            </a:fld>
            <a:endParaRPr lang="en-US" sz="1200">
              <a:latin typeface="Myriad Web"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It is for this reason that 56% of businesses say they plan to increase their use of email marketing in 2013.</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ea typeface="+mn-ea"/>
              <a:cs typeface="+mn-cs"/>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803A11-887D-DF4A-A96E-7C3E9136E432}" type="slidenum">
              <a:rPr lang="en-US" sz="1200">
                <a:latin typeface="Myriad Web" charset="0"/>
              </a:rPr>
              <a:pPr eaLnBrk="1" fontAlgn="base" hangingPunct="1">
                <a:spcBef>
                  <a:spcPct val="0"/>
                </a:spcBef>
                <a:spcAft>
                  <a:spcPct val="0"/>
                </a:spcAft>
              </a:pPr>
              <a:t>49</a:t>
            </a:fld>
            <a:endParaRPr lang="en-US" sz="1200">
              <a:latin typeface="Myriad Web"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yriad Web" pitchFamily="34" charset="0"/>
                <a:ea typeface="ＭＳ Ｐゴシック" charset="0"/>
                <a:cs typeface="ＭＳ Ｐゴシック" charset="0"/>
              </a:rPr>
              <a:t>Let’s start with a blinding glimpse of the obvious; the online environment is now entrenched as the media of choice for consumers and business leaders.</a:t>
            </a:r>
          </a:p>
          <a:p>
            <a:r>
              <a:rPr lang="en-US" sz="1200" kern="1200" dirty="0" smtClean="0">
                <a:solidFill>
                  <a:schemeClr val="tx1"/>
                </a:solidFill>
                <a:effectLst/>
                <a:latin typeface="Myriad Web" pitchFamily="34" charset="0"/>
                <a:ea typeface="ＭＳ Ｐゴシック" charset="0"/>
                <a:cs typeface="ＭＳ Ｐゴシック" charset="0"/>
              </a:rPr>
              <a:t>You use various web techniques for websites, landing pages, ‘drip’ email campaigns, social media and even blogs.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&lt;slow down&gt;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Despite all this envelope-pushing, for many companies, their website is still central to their marketing strategy, not email.</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pPr eaLnBrk="1" fontAlgn="auto" hangingPunct="1">
              <a:spcBef>
                <a:spcPts val="0"/>
              </a:spcBef>
              <a:spcAft>
                <a:spcPts val="0"/>
              </a:spcAft>
              <a:defRPr/>
            </a:pPr>
            <a:endParaRPr lang="en-US" dirty="0" smtClean="0">
              <a:latin typeface="+mj-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6C3228C-1AB1-4345-AB19-AEEFD4211475}" type="slidenum">
              <a:rPr lang="en-US" sz="1200">
                <a:latin typeface="Myriad Web" charset="0"/>
              </a:rPr>
              <a:pPr eaLnBrk="1" fontAlgn="base" hangingPunct="1">
                <a:spcBef>
                  <a:spcPct val="0"/>
                </a:spcBef>
                <a:spcAft>
                  <a:spcPct val="0"/>
                </a:spcAft>
              </a:pPr>
              <a:t>5</a:t>
            </a:fld>
            <a:endParaRPr lang="en-US" sz="1200">
              <a:latin typeface="Myriad Web"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endParaRPr lang="en-US" dirty="0" smtClean="0">
              <a:latin typeface="+mj-lt"/>
              <a:ea typeface="+mn-ea"/>
              <a:cs typeface="+mn-cs"/>
            </a:endParaRPr>
          </a:p>
          <a:p>
            <a:r>
              <a:rPr lang="en-US" sz="1200" kern="1200" dirty="0" smtClean="0">
                <a:solidFill>
                  <a:schemeClr val="tx1"/>
                </a:solidFill>
                <a:effectLst/>
                <a:latin typeface="Myriad Web" pitchFamily="34" charset="0"/>
                <a:ea typeface="ＭＳ Ｐゴシック" charset="0"/>
                <a:cs typeface="ＭＳ Ｐゴシック" charset="0"/>
              </a:rPr>
              <a:t>Within your emails, instead of just including an unsubscribe link in the footer, you ask for the right to continue the relationship somewhere more prominent, in every email. Instead of re-engaging customers every 6 months or so, ask permission every time.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As ISPs get better at honing SPAM filters to identify legitimate and non-legitimate email,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 strong, compliant list is more important than ever because it gets the best response rates.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Continuous permission strengthens your compliance practices,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Helping you improve deliverability, which now rival open rates and </a:t>
            </a:r>
            <a:r>
              <a:rPr lang="en-US" dirty="0" err="1" smtClean="0">
                <a:latin typeface="+mj-lt"/>
                <a:ea typeface="+mn-ea"/>
                <a:cs typeface="+mn-cs"/>
              </a:rPr>
              <a:t>clickthroughs</a:t>
            </a:r>
            <a:r>
              <a:rPr lang="en-US" dirty="0" smtClean="0">
                <a:latin typeface="+mj-lt"/>
                <a:ea typeface="+mn-ea"/>
                <a:cs typeface="+mn-cs"/>
              </a:rPr>
              <a:t> as an important campaign metric. Deliverability is determined by many factors including previous bounce rates, subject lines, and SPAM complaints.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Many people may say no to a permission request,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But you want to engage the ones who say “Yes”, because they are the ones who will give you most of your business growth. This is why getting continuous permission is imperative.</a:t>
            </a:r>
          </a:p>
          <a:p>
            <a:pPr eaLnBrk="1" fontAlgn="auto" hangingPunct="1">
              <a:spcBef>
                <a:spcPts val="0"/>
              </a:spcBef>
              <a:spcAft>
                <a:spcPts val="0"/>
              </a:spcAft>
              <a:defRPr/>
            </a:pPr>
            <a:r>
              <a:rPr lang="en-US" dirty="0" smtClean="0">
                <a:latin typeface="+mj-lt"/>
                <a:ea typeface="+mn-ea"/>
                <a:cs typeface="+mn-cs"/>
              </a:rPr>
              <a:t> </a:t>
            </a:r>
          </a:p>
          <a:p>
            <a:pPr eaLnBrk="1" fontAlgn="auto" hangingPunct="1">
              <a:spcBef>
                <a:spcPts val="0"/>
              </a:spcBef>
              <a:spcAft>
                <a:spcPts val="0"/>
              </a:spcAft>
              <a:defRPr/>
            </a:pPr>
            <a:r>
              <a:rPr lang="en-US" dirty="0" smtClean="0">
                <a:latin typeface="+mj-lt"/>
                <a:ea typeface="+mn-ea"/>
                <a:cs typeface="+mn-cs"/>
              </a:rPr>
              <a:t>&lt;click&gt;</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0C730CB-557E-2249-A437-2AD81A101280}" type="slidenum">
              <a:rPr lang="en-US" sz="1200">
                <a:latin typeface="Myriad Web" charset="0"/>
              </a:rPr>
              <a:pPr eaLnBrk="1" fontAlgn="base" hangingPunct="1">
                <a:spcBef>
                  <a:spcPct val="0"/>
                </a:spcBef>
                <a:spcAft>
                  <a:spcPct val="0"/>
                </a:spcAft>
              </a:pPr>
              <a:t>50</a:t>
            </a:fld>
            <a:endParaRPr lang="en-US" sz="1200">
              <a:latin typeface="Myriad Web"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latin typeface="+mj-lt"/>
                <a:ea typeface="+mn-ea"/>
                <a:cs typeface="+mn-cs"/>
              </a:rPr>
              <a:t>One example of continuous permission is where it appears at the beginning of the email. This is very straightforward and obvious, and unlikely to offend a reader.</a:t>
            </a:r>
          </a:p>
          <a:p>
            <a:pPr eaLnBrk="1" hangingPunct="1">
              <a:spcBef>
                <a:spcPct val="0"/>
              </a:spcBef>
              <a:defRPr/>
            </a:pPr>
            <a:endParaRPr lang="en-US" dirty="0" smtClean="0">
              <a:latin typeface="+mj-lt"/>
              <a:ea typeface="+mn-ea"/>
              <a:cs typeface="+mn-cs"/>
            </a:endParaRPr>
          </a:p>
          <a:p>
            <a:pPr eaLnBrk="1" hangingPunct="1">
              <a:spcBef>
                <a:spcPct val="0"/>
              </a:spcBef>
              <a:defRPr/>
            </a:pPr>
            <a:r>
              <a:rPr lang="en-US" dirty="0" smtClean="0">
                <a:latin typeface="+mj-lt"/>
                <a:ea typeface="+mn-ea"/>
                <a:cs typeface="+mn-cs"/>
              </a:rPr>
              <a:t>&lt;click&gt;</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FDC3EA96-B2BA-0A47-98ED-6D9ABFEEA375}" type="slidenum">
              <a:rPr lang="en-US" sz="1200">
                <a:latin typeface="Myriad Web" charset="0"/>
              </a:rPr>
              <a:pPr eaLnBrk="1" fontAlgn="base" hangingPunct="1">
                <a:spcBef>
                  <a:spcPct val="0"/>
                </a:spcBef>
                <a:spcAft>
                  <a:spcPct val="0"/>
                </a:spcAft>
              </a:pPr>
              <a:t>51</a:t>
            </a:fld>
            <a:endParaRPr lang="en-US" sz="1200">
              <a:latin typeface="Myriad Web"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mj-lt"/>
                <a:ea typeface="+mn-ea"/>
                <a:cs typeface="+mn-cs"/>
              </a:rPr>
              <a:t>The next example shows the permission request built into the content. This hides the intent somewhat, and may result in reduced confirmations. But it requires a higher level of engagement. You should not fear reducing the size of your list by asking for permission more often. If you use the concepts described in this white paper to maximize your customer engagement, your response will likely improve.</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endParaRPr lang="en-US" dirty="0">
              <a:latin typeface="+mj-lt"/>
              <a:ea typeface="+mn-ea"/>
              <a:cs typeface="+mn-cs"/>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54A2CA3-E7D2-3E46-993B-28559A7E065B}" type="slidenum">
              <a:rPr lang="en-US" sz="1200">
                <a:latin typeface="Myriad Web" charset="0"/>
              </a:rPr>
              <a:pPr eaLnBrk="1" fontAlgn="base" hangingPunct="1">
                <a:spcBef>
                  <a:spcPct val="0"/>
                </a:spcBef>
                <a:spcAft>
                  <a:spcPct val="0"/>
                </a:spcAft>
              </a:pPr>
              <a:t>52</a:t>
            </a:fld>
            <a:endParaRPr lang="en-US" sz="1200">
              <a:latin typeface="Myriad Web"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yriad Web" pitchFamily="34" charset="0"/>
                <a:ea typeface="ＭＳ Ｐゴシック" charset="0"/>
                <a:cs typeface="ＭＳ Ｐゴシック" charset="0"/>
              </a:rPr>
              <a:t>Our final concept is about </a:t>
            </a:r>
            <a:r>
              <a:rPr lang="en-US" sz="1200" b="1" kern="1200" dirty="0" smtClean="0">
                <a:solidFill>
                  <a:schemeClr val="tx1"/>
                </a:solidFill>
                <a:effectLst/>
                <a:latin typeface="Myriad Web" pitchFamily="34" charset="0"/>
                <a:ea typeface="ＭＳ Ｐゴシック" charset="0"/>
                <a:cs typeface="ＭＳ Ｐゴシック" charset="0"/>
              </a:rPr>
              <a:t>“Delivering Support Services”.</a:t>
            </a:r>
            <a:r>
              <a:rPr lang="en-US" sz="1200" kern="1200" dirty="0" smtClean="0">
                <a:solidFill>
                  <a:schemeClr val="tx1"/>
                </a:solidFill>
                <a:effectLst/>
                <a:latin typeface="Myriad Web" pitchFamily="34" charset="0"/>
                <a:ea typeface="ＭＳ Ｐゴシック" charset="0"/>
                <a:cs typeface="ＭＳ Ｐゴシック" charset="0"/>
              </a:rPr>
              <a:t>  It’s better practice to proactively reach out and offer your assistance to your audience.  As you look to compete on quality of service, your customers’ growing desire for multiple methods of interaction requires development of a customer support strategy that incorporates multiple channels in a smart and targeted way. By integrating channels, you can empower customers to interact when, where and how they want, while ensuring a consistent, reliable and seamless experience.</a:t>
            </a:r>
          </a:p>
          <a:p>
            <a:r>
              <a:rPr lang="en-US" sz="1200" kern="1200" dirty="0" smtClean="0">
                <a:solidFill>
                  <a:schemeClr val="tx1"/>
                </a:solidFill>
                <a:effectLst/>
                <a:latin typeface="Myriad Web" pitchFamily="34" charset="0"/>
                <a:ea typeface="ＭＳ Ｐゴシック" charset="0"/>
                <a:cs typeface="ＭＳ Ｐゴシック" charset="0"/>
              </a:rPr>
              <a:t>When you deliver Support Services on a silver platter, with email marketing activities like offers to help, product updates, training courses and other service related content you will strengthen your relationships with your customers, similar to the Microsoft example I cited earlier.</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Another great example of this is </a:t>
            </a:r>
            <a:r>
              <a:rPr lang="en-US" sz="1200" kern="1200" dirty="0" err="1" smtClean="0">
                <a:solidFill>
                  <a:schemeClr val="tx1"/>
                </a:solidFill>
                <a:effectLst/>
                <a:latin typeface="Myriad Web" pitchFamily="34" charset="0"/>
                <a:ea typeface="ＭＳ Ｐゴシック" charset="0"/>
                <a:cs typeface="ＭＳ Ｐゴシック" charset="0"/>
              </a:rPr>
              <a:t>Salesforce</a:t>
            </a:r>
            <a:r>
              <a:rPr lang="en-US" sz="1200" kern="1200" dirty="0" smtClean="0">
                <a:solidFill>
                  <a:schemeClr val="tx1"/>
                </a:solidFill>
                <a:effectLst/>
                <a:latin typeface="Myriad Web" pitchFamily="34" charset="0"/>
                <a:ea typeface="ＭＳ Ｐゴシック" charset="0"/>
                <a:cs typeface="ＭＳ Ｐゴシック" charset="0"/>
              </a:rPr>
              <a:t> dot com, which periodically sends out messages from a customer success team, soliciting support tickets. They’ve discovered two things: Instead of waiting for angry calls, it’s better to defuse issues before they arise. Second, it lowers response times, because customers call with issues that are more minor than the ones they actively contact </a:t>
            </a:r>
            <a:r>
              <a:rPr lang="en-US" sz="1200" kern="1200" dirty="0" err="1" smtClean="0">
                <a:solidFill>
                  <a:schemeClr val="tx1"/>
                </a:solidFill>
                <a:effectLst/>
                <a:latin typeface="Myriad Web" pitchFamily="34" charset="0"/>
                <a:ea typeface="ＭＳ Ｐゴシック" charset="0"/>
                <a:cs typeface="ＭＳ Ｐゴシック" charset="0"/>
              </a:rPr>
              <a:t>Salesforce</a:t>
            </a:r>
            <a:r>
              <a:rPr lang="en-US" sz="1200" kern="1200" dirty="0" smtClean="0">
                <a:solidFill>
                  <a:schemeClr val="tx1"/>
                </a:solidFill>
                <a:effectLst/>
                <a:latin typeface="Myriad Web" pitchFamily="34" charset="0"/>
                <a:ea typeface="ＭＳ Ｐゴシック" charset="0"/>
                <a:cs typeface="ＭＳ Ｐゴシック" charset="0"/>
              </a:rPr>
              <a:t> about. So the problems are easier to solve.</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53</a:t>
            </a:fld>
            <a:endParaRPr lang="en-US" sz="1200">
              <a:latin typeface="Myriad Web"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This is a way to use Email for a proactive approach.</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helps you to maintain continuous touch with customers,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And even expand relationships.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Instead of waiting for irate callers, you can defuse potential problems.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The bottom line is you are telling customers, “We are here and we are engaged.”</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a:latin typeface="+mj-lt"/>
              <a:ea typeface="+mn-ea"/>
              <a:cs typeface="+mn-cs"/>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2CC607C-CEBE-C642-8D2E-6BEF1EA135BB}" type="slidenum">
              <a:rPr lang="en-US" sz="1200">
                <a:latin typeface="Myriad Web" charset="0"/>
              </a:rPr>
              <a:pPr eaLnBrk="1" fontAlgn="base" hangingPunct="1">
                <a:spcBef>
                  <a:spcPct val="0"/>
                </a:spcBef>
                <a:spcAft>
                  <a:spcPct val="0"/>
                </a:spcAft>
              </a:pPr>
              <a:t>54</a:t>
            </a:fld>
            <a:endParaRPr lang="en-US" sz="1200">
              <a:latin typeface="Myriad Web"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This is a way to use Email for a proactive approach.</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It helps you to maintain continuous touch with customers, </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And even expand relationships.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Instead of waiting for irate callers, you can defuse potential problems.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The bottom line is you are telling customers, “We are here and we are engaged.”</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a:latin typeface="+mj-lt"/>
              <a:ea typeface="+mn-ea"/>
              <a:cs typeface="+mn-cs"/>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2CC607C-CEBE-C642-8D2E-6BEF1EA135BB}" type="slidenum">
              <a:rPr lang="en-US" sz="1200">
                <a:latin typeface="Myriad Web" charset="0"/>
              </a:rPr>
              <a:pPr eaLnBrk="1" fontAlgn="base" hangingPunct="1">
                <a:spcBef>
                  <a:spcPct val="0"/>
                </a:spcBef>
                <a:spcAft>
                  <a:spcPct val="0"/>
                </a:spcAft>
              </a:pPr>
              <a:t>55</a:t>
            </a:fld>
            <a:endParaRPr lang="en-US" sz="1200">
              <a:latin typeface="Myriad Web"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56</a:t>
            </a:fld>
            <a:endParaRPr lang="en-US" sz="1200">
              <a:latin typeface="Myriad Web"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latin typeface="+mj-lt"/>
                <a:ea typeface="+mn-ea"/>
                <a:cs typeface="+mn-cs"/>
              </a:rPr>
              <a:t>So Multi-channel Engagement helps you deepen your customer relationships and turn leads into sales opportunities.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It is what happens when you tie all of these concepts together using email.</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It helps you listen to the customer more frequently, to learn, and deliver targeted messages with timely and relevant content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and solutions to address their interests and needs at the right time... consistently.</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When you engage people throughout the relationship, you raise the level of participation</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And you also build trust.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Customers engage more deeply with companies that listen to their needs.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ea typeface="+mn-ea"/>
                <a:cs typeface="+mn-cs"/>
              </a:rPr>
              <a:t>Combining these tactics adds up to a new approach</a:t>
            </a:r>
            <a:r>
              <a:rPr lang="en-US" dirty="0" smtClean="0">
                <a:latin typeface="+mj-lt"/>
                <a:ea typeface="+mn-ea"/>
                <a:cs typeface="+mn-cs"/>
              </a:rPr>
              <a:t>: Drive</a:t>
            </a:r>
            <a:r>
              <a:rPr lang="en-US" baseline="0" dirty="0" smtClean="0">
                <a:latin typeface="+mj-lt"/>
                <a:ea typeface="+mn-ea"/>
                <a:cs typeface="+mn-cs"/>
              </a:rPr>
              <a:t> business forward</a:t>
            </a:r>
            <a:r>
              <a:rPr lang="en-US" dirty="0" smtClean="0">
                <a:latin typeface="+mj-lt"/>
                <a:ea typeface="+mn-ea"/>
                <a:cs typeface="+mn-cs"/>
              </a:rPr>
              <a: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Captivate them.</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That’s Multi-channel Engagement.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B0E472-1F1A-D44D-AA3D-BC1C5F3045F2}" type="slidenum">
              <a:rPr lang="en-US" sz="1200">
                <a:latin typeface="Myriad Web" charset="0"/>
              </a:rPr>
              <a:pPr eaLnBrk="1" fontAlgn="base" hangingPunct="1">
                <a:spcBef>
                  <a:spcPct val="0"/>
                </a:spcBef>
                <a:spcAft>
                  <a:spcPct val="0"/>
                </a:spcAft>
              </a:pPr>
              <a:t>57</a:t>
            </a:fld>
            <a:endParaRPr lang="en-US" sz="1200">
              <a:latin typeface="Myriad Web"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latin typeface="+mj-lt"/>
                <a:ea typeface="+mn-ea"/>
                <a:cs typeface="+mn-cs"/>
              </a:rPr>
              <a:t>So Multi-channel Engagement helps you deepen your customer relationships and turn leads into sales opportunities.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It is what happens when you tie all of these concepts together using email.</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It helps you listen to the customer more frequently, to learn, and deliver targeted </a:t>
            </a:r>
            <a:r>
              <a:rPr lang="en-US" sz="1200" kern="1200" dirty="0" smtClean="0">
                <a:solidFill>
                  <a:schemeClr val="tx1"/>
                </a:solidFill>
                <a:latin typeface="Myriad Web" pitchFamily="34" charset="0"/>
                <a:ea typeface="ＭＳ Ｐゴシック" charset="0"/>
                <a:cs typeface="ＭＳ Ｐゴシック" charset="0"/>
              </a:rPr>
              <a:t>messages with timely and relevant content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and solutions to address their interests and needs at the right time... consistently.</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When you engage people throughout the relationship, you raise the level of participation</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And you also build trust.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Customers engage more deeply with companies that listen to their needs.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ea typeface="+mn-ea"/>
                <a:cs typeface="+mn-cs"/>
              </a:rPr>
              <a:t>Combining these tactics adds up to a new approach</a:t>
            </a:r>
            <a:r>
              <a:rPr lang="en-US" dirty="0" smtClean="0">
                <a:latin typeface="+mj-lt"/>
                <a:ea typeface="+mn-ea"/>
                <a:cs typeface="+mn-cs"/>
              </a:rPr>
              <a:t>: Drive</a:t>
            </a:r>
            <a:r>
              <a:rPr lang="en-US" baseline="0" dirty="0" smtClean="0">
                <a:latin typeface="+mj-lt"/>
                <a:ea typeface="+mn-ea"/>
                <a:cs typeface="+mn-cs"/>
              </a:rPr>
              <a:t> business forward</a:t>
            </a:r>
            <a:r>
              <a:rPr lang="en-US" dirty="0" smtClean="0">
                <a:latin typeface="+mj-lt"/>
                <a:ea typeface="+mn-ea"/>
                <a:cs typeface="+mn-cs"/>
              </a:rPr>
              <a: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Captivate them.</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That’s Multi-channel Engagement.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B0E472-1F1A-D44D-AA3D-BC1C5F3045F2}" type="slidenum">
              <a:rPr lang="en-US" sz="1200">
                <a:latin typeface="Myriad Web" charset="0"/>
              </a:rPr>
              <a:pPr eaLnBrk="1" fontAlgn="base" hangingPunct="1">
                <a:spcBef>
                  <a:spcPct val="0"/>
                </a:spcBef>
                <a:spcAft>
                  <a:spcPct val="0"/>
                </a:spcAft>
              </a:pPr>
              <a:t>58</a:t>
            </a:fld>
            <a:endParaRPr lang="en-US" sz="1200">
              <a:latin typeface="Myriad Web"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latin typeface="+mj-lt"/>
                <a:ea typeface="+mn-ea"/>
                <a:cs typeface="+mn-cs"/>
              </a:rPr>
              <a:t>So Multi-channel Engagement helps you deepen your customer relationships and turn leads into sales opportunities.</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It is what happens when you tie all of these concepts together using email.</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It helps you listen to the customer more frequently, to learn, and deliver targeted </a:t>
            </a:r>
            <a:r>
              <a:rPr lang="en-US" sz="1200" kern="1200" dirty="0" smtClean="0">
                <a:solidFill>
                  <a:schemeClr val="tx1"/>
                </a:solidFill>
                <a:latin typeface="Myriad Web" pitchFamily="34" charset="0"/>
                <a:ea typeface="ＭＳ Ｐゴシック" charset="0"/>
                <a:cs typeface="ＭＳ Ｐゴシック" charset="0"/>
              </a:rPr>
              <a:t>messages with timely and relevant content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and solutions to address their interests and needs at the right time... consistently.</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When you engage people throughout the relationship, you raise the level of participation</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And you also build trust.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Customers engage more deeply with companies that listen to their needs. </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ea typeface="+mn-ea"/>
                <a:cs typeface="+mn-cs"/>
              </a:rPr>
              <a:t>Combining these tactics adds up to a new approach</a:t>
            </a:r>
            <a:r>
              <a:rPr lang="en-US" dirty="0" smtClean="0">
                <a:latin typeface="+mj-lt"/>
                <a:ea typeface="+mn-ea"/>
                <a:cs typeface="+mn-cs"/>
              </a:rPr>
              <a:t>: Drive</a:t>
            </a:r>
            <a:r>
              <a:rPr lang="en-US" baseline="0" dirty="0" smtClean="0">
                <a:latin typeface="+mj-lt"/>
                <a:ea typeface="+mn-ea"/>
                <a:cs typeface="+mn-cs"/>
              </a:rPr>
              <a:t> business forward</a:t>
            </a:r>
            <a:r>
              <a:rPr lang="en-US" dirty="0" smtClean="0">
                <a:latin typeface="+mj-lt"/>
                <a:ea typeface="+mn-ea"/>
                <a:cs typeface="+mn-cs"/>
              </a:rPr>
              <a: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Captivate them.</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That’s Multi-channel Engagement.</a:t>
            </a:r>
          </a:p>
          <a:p>
            <a:pPr eaLnBrk="1" fontAlgn="auto" hangingPunct="1">
              <a:spcBef>
                <a:spcPts val="0"/>
              </a:spcBef>
              <a:spcAft>
                <a:spcPts val="0"/>
              </a:spcAft>
              <a:defRPr/>
            </a:pPr>
            <a:endParaRPr lang="en-US" dirty="0" smtClean="0">
              <a:latin typeface="+mj-lt"/>
              <a:ea typeface="+mn-ea"/>
              <a:cs typeface="+mn-cs"/>
            </a:endParaRPr>
          </a:p>
          <a:p>
            <a:pPr eaLnBrk="1" fontAlgn="auto" hangingPunct="1">
              <a:spcBef>
                <a:spcPts val="0"/>
              </a:spcBef>
              <a:spcAft>
                <a:spcPts val="0"/>
              </a:spcAft>
              <a:defRPr/>
            </a:pPr>
            <a:r>
              <a:rPr lang="en-US" dirty="0" smtClean="0">
                <a:latin typeface="+mj-lt"/>
                <a:ea typeface="+mn-ea"/>
                <a:cs typeface="+mn-cs"/>
              </a:rPr>
              <a:t>&lt;click&gt;</a:t>
            </a:r>
          </a:p>
          <a:p>
            <a:pPr eaLnBrk="1" fontAlgn="auto" hangingPunct="1">
              <a:spcBef>
                <a:spcPts val="0"/>
              </a:spcBef>
              <a:spcAft>
                <a:spcPts val="0"/>
              </a:spcAft>
              <a:defRPr/>
            </a:pPr>
            <a:endParaRPr lang="en-US" dirty="0" smtClean="0">
              <a:latin typeface="+mj-lt"/>
              <a:ea typeface="+mn-ea"/>
              <a:cs typeface="+mn-cs"/>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3B0E472-1F1A-D44D-AA3D-BC1C5F3045F2}" type="slidenum">
              <a:rPr lang="en-US" sz="1200">
                <a:latin typeface="Myriad Web" charset="0"/>
              </a:rPr>
              <a:pPr eaLnBrk="1" fontAlgn="base" hangingPunct="1">
                <a:spcBef>
                  <a:spcPct val="0"/>
                </a:spcBef>
                <a:spcAft>
                  <a:spcPct val="0"/>
                </a:spcAft>
              </a:pPr>
              <a:t>59</a:t>
            </a:fld>
            <a:endParaRPr lang="en-US" sz="1200">
              <a:latin typeface="Myriad Web"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yriad Web" pitchFamily="34" charset="0"/>
                <a:ea typeface="ＭＳ Ｐゴシック" charset="0"/>
                <a:cs typeface="ＭＳ Ｐゴシック" charset="0"/>
              </a:rPr>
              <a:t>The idea is to think of the internet as your universe and you are driving folks to your house to generate traffic.  You need to give your customers clear direction on how to get to and interact with your channels.  You’re not abandoning your site’s utility, but realigning its central role in your marketing strategy.</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Why? Your website can’t actively get onto someone’s desktop. Even social media benefits from email to support initiatives and movements.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That’s why you make email the center of your engagement strategy.</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Your entire web presence becomes your site, managed differently for various demographics, vertical markets, or products and services. You create a unique path for each.</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pPr eaLnBrk="1" fontAlgn="auto" hangingPunct="1">
              <a:spcBef>
                <a:spcPts val="0"/>
              </a:spcBef>
              <a:spcAft>
                <a:spcPts val="0"/>
              </a:spcAft>
              <a:defRPr/>
            </a:pPr>
            <a:endParaRPr lang="en-US" dirty="0" smtClean="0">
              <a:latin typeface="+mj-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6C3228C-1AB1-4345-AB19-AEEFD4211475}" type="slidenum">
              <a:rPr lang="en-US" sz="1200">
                <a:latin typeface="Myriad Web" charset="0"/>
              </a:rPr>
              <a:pPr eaLnBrk="1" fontAlgn="base" hangingPunct="1">
                <a:spcBef>
                  <a:spcPct val="0"/>
                </a:spcBef>
                <a:spcAft>
                  <a:spcPct val="0"/>
                </a:spcAft>
              </a:pPr>
              <a:t>6</a:t>
            </a:fld>
            <a:endParaRPr lang="en-US" sz="1200">
              <a:latin typeface="Myriad Web"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a:bodyPr>
          <a:lstStyle/>
          <a:p>
            <a:endParaRPr lang="en-US" sz="1200" kern="1200" dirty="0" smtClean="0">
              <a:solidFill>
                <a:schemeClr val="tx1"/>
              </a:solidFill>
              <a:effectLst/>
              <a:latin typeface="Myriad Web" pitchFamily="34" charset="0"/>
              <a:ea typeface="ＭＳ Ｐゴシック" charset="0"/>
              <a:cs typeface="ＭＳ Ｐゴシック" charset="0"/>
            </a:endParaRPr>
          </a:p>
          <a:p>
            <a:pPr eaLnBrk="1" fontAlgn="auto" hangingPunct="1">
              <a:spcBef>
                <a:spcPts val="0"/>
              </a:spcBef>
              <a:spcAft>
                <a:spcPts val="0"/>
              </a:spcAft>
              <a:defRPr/>
            </a:pPr>
            <a:endParaRPr lang="en-US" dirty="0" smtClean="0">
              <a:latin typeface="+mj-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6C3228C-1AB1-4345-AB19-AEEFD4211475}" type="slidenum">
              <a:rPr lang="en-US" sz="1200">
                <a:latin typeface="Myriad Web" charset="0"/>
              </a:rPr>
              <a:pPr eaLnBrk="1" fontAlgn="base" hangingPunct="1">
                <a:spcBef>
                  <a:spcPct val="0"/>
                </a:spcBef>
                <a:spcAft>
                  <a:spcPct val="0"/>
                </a:spcAft>
              </a:pPr>
              <a:t>60</a:t>
            </a:fld>
            <a:endParaRPr lang="en-US" sz="1200">
              <a:latin typeface="Myriad Web"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latin typeface="+mj-lt"/>
              <a:ea typeface="+mn-ea"/>
              <a:cs typeface="+mn-cs"/>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C6FDA355-0D8C-2C4C-B62E-1F2BB8DE1D60}" type="slidenum">
              <a:rPr lang="en-US" sz="1200">
                <a:latin typeface="Myriad Web" charset="0"/>
              </a:rPr>
              <a:pPr eaLnBrk="1" fontAlgn="base" hangingPunct="1">
                <a:spcBef>
                  <a:spcPct val="0"/>
                </a:spcBef>
                <a:spcAft>
                  <a:spcPct val="0"/>
                </a:spcAft>
              </a:pPr>
              <a:t>61</a:t>
            </a:fld>
            <a:endParaRPr lang="en-US" sz="1200">
              <a:latin typeface="Myriad Web"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Before taking your questions, I’d like to share a little more information about Net Atlantic. </a:t>
            </a:r>
          </a:p>
          <a:p>
            <a:r>
              <a:rPr lang="en-US" sz="1200" kern="1200" dirty="0" smtClean="0">
                <a:solidFill>
                  <a:schemeClr val="tx1"/>
                </a:solidFill>
                <a:effectLst/>
                <a:latin typeface="Myriad Web" pitchFamily="34" charset="0"/>
                <a:ea typeface="ＭＳ Ｐゴシック" charset="0"/>
                <a:cs typeface="ＭＳ Ｐゴシック" charset="0"/>
              </a:rPr>
              <a:t>Net Atlantic was founded in 1995 as an internet services provider.</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Today, we offer powerful Email Marketing tools tailored for every organization, regardless of the size of your company or the complexity of your email marketing needs.  Our focus is on the SMB market and email marketing is all we do – so we understand your needs.  We offer you Enterprise services at </a:t>
            </a:r>
            <a:r>
              <a:rPr lang="en-US" sz="1200" kern="1200" dirty="0" err="1" smtClean="0">
                <a:solidFill>
                  <a:schemeClr val="tx1"/>
                </a:solidFill>
                <a:effectLst/>
                <a:latin typeface="Myriad Web" pitchFamily="34" charset="0"/>
                <a:ea typeface="ＭＳ Ｐゴシック" charset="0"/>
                <a:cs typeface="ＭＳ Ｐゴシック" charset="0"/>
              </a:rPr>
              <a:t>SaaS</a:t>
            </a:r>
            <a:r>
              <a:rPr lang="en-US" sz="1200" kern="1200" dirty="0" smtClean="0">
                <a:solidFill>
                  <a:schemeClr val="tx1"/>
                </a:solidFill>
                <a:effectLst/>
                <a:latin typeface="Myriad Web" pitchFamily="34" charset="0"/>
                <a:ea typeface="ＭＳ Ｐゴシック" charset="0"/>
                <a:cs typeface="ＭＳ Ｐゴシック" charset="0"/>
              </a:rPr>
              <a:t> pricing.</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And a server base that helps us get very high deliverability rates because of our commitment to compliance with a dedicated team and a reputation we have established through the years with the various ISPs.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Our email marketing tools offer highly customizable tracking &amp; reporting,</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And we also offer rich, dynamic segmentation.</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We offer fully automated email campaigns using behavioral triggers and sequenced mailings.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Offline, we are dedicated to providing Professional services and offer a variety of Service Packages to ensure your success, including training, list cleansing, customized templates, </a:t>
            </a:r>
            <a:r>
              <a:rPr lang="en-US" sz="1200" u="none" strike="noStrike" kern="1200" dirty="0" smtClean="0">
                <a:solidFill>
                  <a:schemeClr val="tx1"/>
                </a:solidFill>
                <a:effectLst/>
                <a:latin typeface="Myriad Web" pitchFamily="34" charset="0"/>
                <a:ea typeface="ＭＳ Ｐゴシック" charset="0"/>
                <a:cs typeface="ＭＳ Ｐゴシック" charset="0"/>
                <a:hlinkClick r:id="rId3"/>
              </a:rPr>
              <a:t>Campaign Deployment</a:t>
            </a:r>
            <a:r>
              <a:rPr lang="en-US" sz="1200" kern="1200" dirty="0" smtClean="0">
                <a:solidFill>
                  <a:schemeClr val="tx1"/>
                </a:solidFill>
                <a:effectLst/>
                <a:latin typeface="Myriad Web" pitchFamily="34" charset="0"/>
                <a:ea typeface="ＭＳ Ｐゴシック" charset="0"/>
                <a:cs typeface="ＭＳ Ｐゴシック" charset="0"/>
              </a:rPr>
              <a:t> and </a:t>
            </a:r>
            <a:r>
              <a:rPr lang="en-US" sz="1200" u="none" strike="noStrike" kern="1200" dirty="0" smtClean="0">
                <a:solidFill>
                  <a:schemeClr val="tx1"/>
                </a:solidFill>
                <a:effectLst/>
                <a:latin typeface="Myriad Web" pitchFamily="34" charset="0"/>
                <a:ea typeface="ＭＳ Ｐゴシック" charset="0"/>
                <a:cs typeface="ＭＳ Ｐゴシック" charset="0"/>
                <a:hlinkClick r:id="rId4"/>
              </a:rPr>
              <a:t>Email Deliverability Monitoring &amp; Resolution</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We also offer dedicated email marketing servers to improve control for larger clients.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And we use our email marketing tools as the basis for providing Multi-channel Engagement to our clients.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For more information, visit us at </a:t>
            </a:r>
            <a:r>
              <a:rPr lang="en-US" sz="1200" kern="1200" dirty="0" err="1" smtClean="0">
                <a:solidFill>
                  <a:schemeClr val="tx1"/>
                </a:solidFill>
                <a:effectLst/>
                <a:latin typeface="Myriad Web" pitchFamily="34" charset="0"/>
                <a:ea typeface="ＭＳ Ｐゴシック" charset="0"/>
                <a:cs typeface="ＭＳ Ｐゴシック" charset="0"/>
              </a:rPr>
              <a:t>www.netatlantic.com</a:t>
            </a:r>
            <a:r>
              <a:rPr lang="en-US" sz="1200" kern="1200" dirty="0" smtClean="0">
                <a:solidFill>
                  <a:schemeClr val="tx1"/>
                </a:solidFill>
                <a:effectLst/>
                <a:latin typeface="Myriad Web" pitchFamily="34" charset="0"/>
                <a:ea typeface="ＭＳ Ｐゴシック" charset="0"/>
                <a:cs typeface="ＭＳ Ｐゴシック" charset="0"/>
              </a:rPr>
              <a:t>, email </a:t>
            </a:r>
            <a:r>
              <a:rPr lang="en-US" sz="1200" kern="1200" dirty="0" err="1" smtClean="0">
                <a:solidFill>
                  <a:schemeClr val="tx1"/>
                </a:solidFill>
                <a:effectLst/>
                <a:latin typeface="Myriad Web" pitchFamily="34" charset="0"/>
                <a:ea typeface="ＭＳ Ｐゴシック" charset="0"/>
                <a:cs typeface="ＭＳ Ｐゴシック" charset="0"/>
              </a:rPr>
              <a:t>sales@netatlantic.com</a:t>
            </a:r>
            <a:r>
              <a:rPr lang="en-US" sz="1200" kern="1200" dirty="0" smtClean="0">
                <a:solidFill>
                  <a:schemeClr val="tx1"/>
                </a:solidFill>
                <a:effectLst/>
                <a:latin typeface="Myriad Web" pitchFamily="34" charset="0"/>
                <a:ea typeface="ＭＳ Ｐゴシック" charset="0"/>
                <a:cs typeface="ＭＳ Ｐゴシック" charset="0"/>
              </a:rPr>
              <a:t>, or contact an account executive toll-free at 877-263-8285.</a:t>
            </a:r>
          </a:p>
          <a:p>
            <a:r>
              <a:rPr lang="en-US" sz="1200" kern="1200" dirty="0" smtClean="0">
                <a:solidFill>
                  <a:schemeClr val="tx1"/>
                </a:solidFill>
                <a:effectLst/>
                <a:latin typeface="Myriad Web" pitchFamily="34" charset="0"/>
                <a:ea typeface="ＭＳ Ｐゴシック" charset="0"/>
                <a:cs typeface="ＭＳ Ｐゴシック" charset="0"/>
              </a:rPr>
              <a:t>And now let me get to your questions.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If I can’t get them to all, I will be sure to answer all your questions via email, after the session.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latin typeface="+mj-lt"/>
              <a:ea typeface="+mn-ea"/>
              <a:cs typeface="+mn-cs"/>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5380D6BE-B0F6-9842-8D61-BF55DB0594B3}" type="slidenum">
              <a:rPr lang="en-US" sz="1200">
                <a:latin typeface="Myriad Web" charset="0"/>
              </a:rPr>
              <a:pPr eaLnBrk="1" fontAlgn="base" hangingPunct="1">
                <a:spcBef>
                  <a:spcPct val="0"/>
                </a:spcBef>
                <a:spcAft>
                  <a:spcPct val="0"/>
                </a:spcAft>
              </a:pPr>
              <a:t>62</a:t>
            </a:fld>
            <a:endParaRPr lang="en-US" sz="1200">
              <a:latin typeface="Myriad Web"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Before taking your questions, I’d like to share a little more information about Net Atlantic. </a:t>
            </a:r>
          </a:p>
          <a:p>
            <a:r>
              <a:rPr lang="en-US" sz="1200" kern="1200" dirty="0" smtClean="0">
                <a:solidFill>
                  <a:schemeClr val="tx1"/>
                </a:solidFill>
                <a:effectLst/>
                <a:latin typeface="Myriad Web" pitchFamily="34" charset="0"/>
                <a:ea typeface="ＭＳ Ｐゴシック" charset="0"/>
                <a:cs typeface="ＭＳ Ｐゴシック" charset="0"/>
              </a:rPr>
              <a:t>Net Atlantic was founded in 1995 as an internet services provider.</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Today, we offer powerful Email Marketing tools tailored for every organization, regardless of the size of your company or the complexity of your email marketing needs.  Our focus is on the SMB market and email marketing is all we do – so we understand your needs.  We offer you Enterprise services at </a:t>
            </a:r>
            <a:r>
              <a:rPr lang="en-US" sz="1200" kern="1200" dirty="0" err="1" smtClean="0">
                <a:solidFill>
                  <a:schemeClr val="tx1"/>
                </a:solidFill>
                <a:effectLst/>
                <a:latin typeface="Myriad Web" pitchFamily="34" charset="0"/>
                <a:ea typeface="ＭＳ Ｐゴシック" charset="0"/>
                <a:cs typeface="ＭＳ Ｐゴシック" charset="0"/>
              </a:rPr>
              <a:t>SaaS</a:t>
            </a:r>
            <a:r>
              <a:rPr lang="en-US" sz="1200" kern="1200" dirty="0" smtClean="0">
                <a:solidFill>
                  <a:schemeClr val="tx1"/>
                </a:solidFill>
                <a:effectLst/>
                <a:latin typeface="Myriad Web" pitchFamily="34" charset="0"/>
                <a:ea typeface="ＭＳ Ｐゴシック" charset="0"/>
                <a:cs typeface="ＭＳ Ｐゴシック" charset="0"/>
              </a:rPr>
              <a:t> pricing.</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And a server base that helps us get very high deliverability rates because of our commitment to compliance with a dedicated team and a reputation we have established through the years with the various ISPs.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Our email marketing tools offer highly customizable tracking &amp; reporting,</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And we also offer rich, dynamic segmentation.</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We offer fully automated email campaigns using behavioral triggers and sequenced mailings.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Offline, we are dedicated to providing Professional services and offer a variety of Service Packages to ensure your success, including training, list cleansing, customized templates, </a:t>
            </a:r>
            <a:r>
              <a:rPr lang="en-US" sz="1200" u="none" strike="noStrike" kern="1200" dirty="0" smtClean="0">
                <a:solidFill>
                  <a:schemeClr val="tx1"/>
                </a:solidFill>
                <a:effectLst/>
                <a:latin typeface="Myriad Web" pitchFamily="34" charset="0"/>
                <a:ea typeface="ＭＳ Ｐゴシック" charset="0"/>
                <a:cs typeface="ＭＳ Ｐゴシック" charset="0"/>
                <a:hlinkClick r:id="rId3"/>
              </a:rPr>
              <a:t>Campaign Deployment</a:t>
            </a:r>
            <a:r>
              <a:rPr lang="en-US" sz="1200" kern="1200" dirty="0" smtClean="0">
                <a:solidFill>
                  <a:schemeClr val="tx1"/>
                </a:solidFill>
                <a:effectLst/>
                <a:latin typeface="Myriad Web" pitchFamily="34" charset="0"/>
                <a:ea typeface="ＭＳ Ｐゴシック" charset="0"/>
                <a:cs typeface="ＭＳ Ｐゴシック" charset="0"/>
              </a:rPr>
              <a:t> and </a:t>
            </a:r>
            <a:r>
              <a:rPr lang="en-US" sz="1200" u="none" strike="noStrike" kern="1200" dirty="0" smtClean="0">
                <a:solidFill>
                  <a:schemeClr val="tx1"/>
                </a:solidFill>
                <a:effectLst/>
                <a:latin typeface="Myriad Web" pitchFamily="34" charset="0"/>
                <a:ea typeface="ＭＳ Ｐゴシック" charset="0"/>
                <a:cs typeface="ＭＳ Ｐゴシック" charset="0"/>
                <a:hlinkClick r:id="rId4"/>
              </a:rPr>
              <a:t>Email Deliverability Monitoring &amp; Resolution</a:t>
            </a:r>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We also offer dedicated email marketing servers to improve control for larger clients.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And we use our email marketing tools as the basis for providing Multi-channel Engagement to our clients.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For more information, visit us at </a:t>
            </a:r>
            <a:r>
              <a:rPr lang="en-US" sz="1200" kern="1200" dirty="0" err="1" smtClean="0">
                <a:solidFill>
                  <a:schemeClr val="tx1"/>
                </a:solidFill>
                <a:effectLst/>
                <a:latin typeface="Myriad Web" pitchFamily="34" charset="0"/>
                <a:ea typeface="ＭＳ Ｐゴシック" charset="0"/>
                <a:cs typeface="ＭＳ Ｐゴシック" charset="0"/>
              </a:rPr>
              <a:t>www.netatlantic.com</a:t>
            </a:r>
            <a:r>
              <a:rPr lang="en-US" sz="1200" kern="1200" dirty="0" smtClean="0">
                <a:solidFill>
                  <a:schemeClr val="tx1"/>
                </a:solidFill>
                <a:effectLst/>
                <a:latin typeface="Myriad Web" pitchFamily="34" charset="0"/>
                <a:ea typeface="ＭＳ Ｐゴシック" charset="0"/>
                <a:cs typeface="ＭＳ Ｐゴシック" charset="0"/>
              </a:rPr>
              <a:t>, email </a:t>
            </a:r>
            <a:r>
              <a:rPr lang="en-US" sz="1200" kern="1200" dirty="0" err="1" smtClean="0">
                <a:solidFill>
                  <a:schemeClr val="tx1"/>
                </a:solidFill>
                <a:effectLst/>
                <a:latin typeface="Myriad Web" pitchFamily="34" charset="0"/>
                <a:ea typeface="ＭＳ Ｐゴシック" charset="0"/>
                <a:cs typeface="ＭＳ Ｐゴシック" charset="0"/>
              </a:rPr>
              <a:t>sales@netatlantic.com</a:t>
            </a:r>
            <a:r>
              <a:rPr lang="en-US" sz="1200" kern="1200" dirty="0" smtClean="0">
                <a:solidFill>
                  <a:schemeClr val="tx1"/>
                </a:solidFill>
                <a:effectLst/>
                <a:latin typeface="Myriad Web" pitchFamily="34" charset="0"/>
                <a:ea typeface="ＭＳ Ｐゴシック" charset="0"/>
                <a:cs typeface="ＭＳ Ｐゴシック" charset="0"/>
              </a:rPr>
              <a:t>, or contact an account executive toll-free at 877-263-8285.</a:t>
            </a:r>
          </a:p>
          <a:p>
            <a:r>
              <a:rPr lang="en-US" sz="1200" kern="1200" dirty="0" smtClean="0">
                <a:solidFill>
                  <a:schemeClr val="tx1"/>
                </a:solidFill>
                <a:effectLst/>
                <a:latin typeface="Myriad Web" pitchFamily="34" charset="0"/>
                <a:ea typeface="ＭＳ Ｐゴシック" charset="0"/>
                <a:cs typeface="ＭＳ Ｐゴシック" charset="0"/>
              </a:rPr>
              <a:t>And now let me get to your questions.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If I can’t get them to all, I will be sure to answer all your questions via email, after the session.  </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smtClean="0">
                <a:solidFill>
                  <a:schemeClr val="tx1"/>
                </a:solidFill>
                <a:effectLst/>
                <a:latin typeface="Myriad Web" pitchFamily="34" charset="0"/>
                <a:ea typeface="ＭＳ Ｐゴシック" charset="0"/>
                <a:cs typeface="ＭＳ Ｐゴシック" charset="0"/>
              </a:rPr>
              <a:t>&lt;click&gt;</a:t>
            </a:r>
          </a:p>
          <a:p>
            <a:pPr eaLnBrk="1" hangingPunct="1">
              <a:spcBef>
                <a:spcPct val="0"/>
              </a:spcBef>
              <a:defRPr/>
            </a:pPr>
            <a:endParaRPr lang="en-US" dirty="0" smtClean="0">
              <a:latin typeface="+mj-lt"/>
              <a:ea typeface="+mn-ea"/>
              <a:cs typeface="+mn-cs"/>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5380D6BE-B0F6-9842-8D61-BF55DB0594B3}" type="slidenum">
              <a:rPr lang="en-US" sz="1200">
                <a:latin typeface="Myriad Web" charset="0"/>
              </a:rPr>
              <a:pPr eaLnBrk="1" fontAlgn="base" hangingPunct="1">
                <a:spcBef>
                  <a:spcPct val="0"/>
                </a:spcBef>
                <a:spcAft>
                  <a:spcPct val="0"/>
                </a:spcAft>
              </a:pPr>
              <a:t>63</a:t>
            </a:fld>
            <a:endParaRPr lang="en-US" sz="1200">
              <a:latin typeface="Myriad Web"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yriad Web" pitchFamily="34" charset="0"/>
                <a:ea typeface="ＭＳ Ｐゴシック" charset="0"/>
                <a:cs typeface="ＭＳ Ｐゴシック" charset="0"/>
              </a:rPr>
              <a:t>Let’s start with a blinding glimpse of the obvious; the online environment is now entrenched as the media of choice for consumers and business leaders.</a:t>
            </a:r>
          </a:p>
          <a:p>
            <a:r>
              <a:rPr lang="en-US" sz="1200" kern="1200" dirty="0" smtClean="0">
                <a:solidFill>
                  <a:schemeClr val="tx1"/>
                </a:solidFill>
                <a:effectLst/>
                <a:latin typeface="Myriad Web" pitchFamily="34" charset="0"/>
                <a:ea typeface="ＭＳ Ｐゴシック" charset="0"/>
                <a:cs typeface="ＭＳ Ｐゴシック" charset="0"/>
              </a:rPr>
              <a:t>You use various web techniques for websites, landing pages, ‘drip’ email campaigns, social media and even blogs.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&lt;slow down&gt;</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Despite all this envelope-pushing, for many companies, their website is still central to their marketing strategy, not email.</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The idea is to think of the internet as your universe and you are driving folks to your house to generate traffic.  You need to give your customers clear direction on how to get to and interact with your channels.  You’re not abandoning your site’s utility, but realigning its central role in your marketing strategy.</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Why? Your website can’t actively get onto someone’s desktop. Even social media benefits from email to support initiatives and movements.</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That’s why you make email the center of your engagement strategy.</a:t>
            </a:r>
          </a:p>
          <a:p>
            <a:endParaRPr lang="en-US" sz="1200" kern="1200" dirty="0" smtClean="0">
              <a:solidFill>
                <a:schemeClr val="tx1"/>
              </a:solidFill>
              <a:effectLst/>
              <a:latin typeface="Myriad Web" pitchFamily="34" charset="0"/>
              <a:ea typeface="ＭＳ Ｐゴシック" charset="0"/>
              <a:cs typeface="ＭＳ Ｐゴシック" charset="0"/>
            </a:endParaRPr>
          </a:p>
          <a:p>
            <a:r>
              <a:rPr lang="en-US" sz="1200" kern="1200" dirty="0" smtClean="0">
                <a:solidFill>
                  <a:schemeClr val="tx1"/>
                </a:solidFill>
                <a:effectLst/>
                <a:latin typeface="Myriad Web" pitchFamily="34" charset="0"/>
                <a:ea typeface="ＭＳ Ｐゴシック" charset="0"/>
                <a:cs typeface="ＭＳ Ｐゴシック" charset="0"/>
              </a:rPr>
              <a:t>Your entire web presence becomes your site, managed differently for various demographics, vertical markets, or products and services. You create a unique path for each.</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pPr eaLnBrk="1" fontAlgn="auto" hangingPunct="1">
              <a:spcBef>
                <a:spcPts val="0"/>
              </a:spcBef>
              <a:spcAft>
                <a:spcPts val="0"/>
              </a:spcAft>
              <a:defRPr/>
            </a:pPr>
            <a:endParaRPr lang="en-US" dirty="0" smtClean="0">
              <a:latin typeface="+mj-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6C3228C-1AB1-4345-AB19-AEEFD4211475}" type="slidenum">
              <a:rPr lang="en-US" sz="1200">
                <a:latin typeface="Myriad Web" charset="0"/>
              </a:rPr>
              <a:pPr eaLnBrk="1" fontAlgn="base" hangingPunct="1">
                <a:spcBef>
                  <a:spcPct val="0"/>
                </a:spcBef>
                <a:spcAft>
                  <a:spcPct val="0"/>
                </a:spcAft>
              </a:pPr>
              <a:t>7</a:t>
            </a:fld>
            <a:endParaRPr lang="en-US" sz="1200">
              <a:latin typeface="Myriad Web"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yriad Web" pitchFamily="34" charset="0"/>
                <a:ea typeface="ＭＳ Ｐゴシック" charset="0"/>
                <a:cs typeface="ＭＳ Ｐゴシック" charset="0"/>
              </a:rPr>
              <a:t>Let’s start with a glimpse of what should be pretty obvious; the online environment is now entrenched as the media of choice for consumers and business leaders.</a:t>
            </a:r>
          </a:p>
          <a:p>
            <a:r>
              <a:rPr lang="en-US" sz="1200" kern="1200" dirty="0" smtClean="0">
                <a:solidFill>
                  <a:schemeClr val="tx1"/>
                </a:solidFill>
                <a:effectLst/>
                <a:latin typeface="Myriad Web" pitchFamily="34" charset="0"/>
                <a:ea typeface="ＭＳ Ｐゴシック" charset="0"/>
                <a:cs typeface="ＭＳ Ｐゴシック" charset="0"/>
              </a:rPr>
              <a:t>You use various web techniques for websites, landing pages, ‘drip’ email campaigns, social media and even blogs.</a:t>
            </a:r>
          </a:p>
          <a:p>
            <a:r>
              <a:rPr lang="en-US" sz="1200" kern="1200" dirty="0" smtClean="0">
                <a:solidFill>
                  <a:schemeClr val="tx1"/>
                </a:solidFill>
                <a:effectLst/>
                <a:latin typeface="Myriad Web" pitchFamily="34" charset="0"/>
                <a:ea typeface="ＭＳ Ｐゴシック" charset="0"/>
                <a:cs typeface="ＭＳ Ｐゴシック" charset="0"/>
              </a:rPr>
              <a:t>&lt;slow down&gt;</a:t>
            </a:r>
          </a:p>
          <a:p>
            <a:r>
              <a:rPr lang="en-US" sz="1200" kern="1200" dirty="0" smtClean="0">
                <a:solidFill>
                  <a:schemeClr val="tx1"/>
                </a:solidFill>
                <a:effectLst/>
                <a:latin typeface="Myriad Web" pitchFamily="34" charset="0"/>
                <a:ea typeface="ＭＳ Ｐゴシック" charset="0"/>
                <a:cs typeface="ＭＳ Ｐゴシック" charset="0"/>
              </a:rPr>
              <a:t>Despite all this envelope-pushing, for many companies, their website is still central to their marketing strategy, not email.</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The idea is to think of the internet as your super highway and you are generating traffic to drive people to your street.  You need to give your customers clear direction on how to get to and interact with your channels.  You’re not abandoning your site’s utility, but realigning its central role in your marketing strategy.</a:t>
            </a:r>
          </a:p>
          <a:p>
            <a:r>
              <a:rPr lang="en-US" sz="1200" kern="1200" dirty="0" smtClean="0">
                <a:solidFill>
                  <a:schemeClr val="tx1"/>
                </a:solidFill>
                <a:effectLst/>
                <a:latin typeface="Myriad Web" pitchFamily="34" charset="0"/>
                <a:ea typeface="ＭＳ Ｐゴシック" charset="0"/>
                <a:cs typeface="ＭＳ Ｐゴシック" charset="0"/>
              </a:rPr>
              <a:t>Why? Your website can’t actively get onto someone’s desktop. Even social media benefits from email to support initiatives and movements.</a:t>
            </a:r>
          </a:p>
          <a:p>
            <a:r>
              <a:rPr lang="en-US" sz="1200" kern="1200" dirty="0" smtClean="0">
                <a:solidFill>
                  <a:schemeClr val="tx1"/>
                </a:solidFill>
                <a:effectLst/>
                <a:latin typeface="Myriad Web" pitchFamily="34" charset="0"/>
                <a:ea typeface="ＭＳ Ｐゴシック" charset="0"/>
                <a:cs typeface="ＭＳ Ｐゴシック" charset="0"/>
              </a:rPr>
              <a:t>That’s why you make email the center of your engagement strategy.</a:t>
            </a:r>
          </a:p>
          <a:p>
            <a:r>
              <a:rPr lang="en-US" sz="1200" kern="1200" dirty="0" smtClean="0">
                <a:solidFill>
                  <a:schemeClr val="tx1"/>
                </a:solidFill>
                <a:effectLst/>
                <a:latin typeface="Myriad Web" pitchFamily="34" charset="0"/>
                <a:ea typeface="ＭＳ Ｐゴシック" charset="0"/>
                <a:cs typeface="ＭＳ Ｐゴシック" charset="0"/>
              </a:rPr>
              <a:t>Your entire web presence becomes your site, managed differently for various demographics, vertical markets, or products and services. You create a unique path for each.</a:t>
            </a:r>
          </a:p>
          <a:p>
            <a:r>
              <a:rPr lang="en-US" sz="1200" kern="1200" dirty="0" smtClean="0">
                <a:solidFill>
                  <a:schemeClr val="tx1"/>
                </a:solidFill>
                <a:effectLst/>
                <a:latin typeface="Myriad Web" pitchFamily="34" charset="0"/>
                <a:ea typeface="ＭＳ Ｐゴシック" charset="0"/>
                <a:cs typeface="ＭＳ Ｐゴシック" charset="0"/>
              </a:rPr>
              <a:t>&lt;click&gt;</a:t>
            </a:r>
          </a:p>
          <a:p>
            <a:endParaRPr lang="en-US" sz="1200" kern="1200" dirty="0" smtClean="0">
              <a:solidFill>
                <a:schemeClr val="tx1"/>
              </a:solidFill>
              <a:effectLst/>
              <a:latin typeface="Myriad Web" pitchFamily="34" charset="0"/>
              <a:ea typeface="ＭＳ Ｐゴシック" charset="0"/>
              <a:cs typeface="ＭＳ Ｐゴシック" charset="0"/>
            </a:endParaRPr>
          </a:p>
          <a:p>
            <a:pPr eaLnBrk="1" fontAlgn="auto" hangingPunct="1">
              <a:spcBef>
                <a:spcPts val="0"/>
              </a:spcBef>
              <a:spcAft>
                <a:spcPts val="0"/>
              </a:spcAft>
              <a:defRPr/>
            </a:pPr>
            <a:endParaRPr lang="en-US" dirty="0" smtClean="0">
              <a:latin typeface="+mj-lt"/>
              <a:ea typeface="+mn-ea"/>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6C3228C-1AB1-4345-AB19-AEEFD4211475}" type="slidenum">
              <a:rPr lang="en-US" sz="1200">
                <a:latin typeface="Myriad Web" charset="0"/>
              </a:rPr>
              <a:pPr eaLnBrk="1" fontAlgn="base" hangingPunct="1">
                <a:spcBef>
                  <a:spcPct val="0"/>
                </a:spcBef>
                <a:spcAft>
                  <a:spcPct val="0"/>
                </a:spcAft>
              </a:pPr>
              <a:t>8</a:t>
            </a:fld>
            <a:endParaRPr lang="en-US" sz="1200">
              <a:latin typeface="Myriad Web"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yriad Web" pitchFamily="34" charset="0"/>
                <a:ea typeface="ＭＳ Ｐゴシック" charset="0"/>
                <a:cs typeface="ＭＳ Ｐゴシック" charset="0"/>
              </a:rPr>
              <a:t>Your website is still important as a place where you have complete control, but you have to bring people to it.</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Social media is a good place to get in front of people, but you have zero control.</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&lt;slow down&gt;</a:t>
            </a:r>
          </a:p>
          <a:p>
            <a:r>
              <a:rPr lang="en-US" sz="1200" kern="1200" dirty="0" smtClean="0">
                <a:solidFill>
                  <a:schemeClr val="tx1"/>
                </a:solidFill>
                <a:effectLst/>
                <a:latin typeface="Myriad Web" pitchFamily="34" charset="0"/>
                <a:ea typeface="ＭＳ Ｐゴシック" charset="0"/>
                <a:cs typeface="ＭＳ Ｐゴシック" charset="0"/>
              </a:rPr>
              <a:t>Press releases are always good exposure for your business, when they are timely and newsworthy.  They help generate brand awareness and gain industry exposure.</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Your online ads and directories help bring people to your landing pages, but managing them and getting them to perform can be frustrating and expensive.  Through email marketing you can promote your ads and coupons.</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Blogs are a necessary part of your marketing mix to help drive traffic and optimize your SEO.</a:t>
            </a:r>
          </a:p>
          <a:p>
            <a:r>
              <a:rPr lang="en-US" sz="1200" kern="1200" dirty="0" smtClean="0">
                <a:solidFill>
                  <a:schemeClr val="tx1"/>
                </a:solidFill>
                <a:effectLst/>
                <a:latin typeface="Myriad Web" pitchFamily="34" charset="0"/>
                <a:ea typeface="ＭＳ Ｐゴシック" charset="0"/>
                <a:cs typeface="ＭＳ Ｐゴシック" charset="0"/>
              </a:rPr>
              <a:t>&lt;click&gt;</a:t>
            </a:r>
          </a:p>
          <a:p>
            <a:r>
              <a:rPr lang="en-US" sz="1200" kern="1200" dirty="0" smtClean="0">
                <a:solidFill>
                  <a:schemeClr val="tx1"/>
                </a:solidFill>
                <a:effectLst/>
                <a:latin typeface="Myriad Web" pitchFamily="34" charset="0"/>
                <a:ea typeface="ＭＳ Ｐゴシック" charset="0"/>
                <a:cs typeface="ＭＳ Ｐゴシック" charset="0"/>
              </a:rPr>
              <a:t>The prospects and customers you target through these various channels are at different stages. Email lets you treat them differently through segmentation, customized merge fields, and triggered automation. </a:t>
            </a:r>
          </a:p>
          <a:p>
            <a:r>
              <a:rPr lang="en-US" sz="1200" kern="1200" dirty="0" smtClean="0">
                <a:solidFill>
                  <a:schemeClr val="tx1"/>
                </a:solidFill>
                <a:effectLst/>
                <a:latin typeface="Myriad Web" pitchFamily="34" charset="0"/>
                <a:ea typeface="ＭＳ Ｐゴシック" charset="0"/>
                <a:cs typeface="ＭＳ Ｐゴシック" charset="0"/>
              </a:rPr>
              <a:t>&lt;slow down&gt;</a:t>
            </a:r>
          </a:p>
          <a:p>
            <a:r>
              <a:rPr lang="en-US" sz="1200" kern="1200" dirty="0" smtClean="0">
                <a:solidFill>
                  <a:schemeClr val="tx1"/>
                </a:solidFill>
                <a:effectLst/>
                <a:latin typeface="Myriad Web" pitchFamily="34" charset="0"/>
                <a:ea typeface="ＭＳ Ｐゴシック" charset="0"/>
                <a:cs typeface="ＭＳ Ｐゴシック" charset="0"/>
              </a:rPr>
              <a:t>A perfect example of this is found on LinkedIn:</a:t>
            </a:r>
          </a:p>
          <a:p>
            <a:r>
              <a:rPr lang="en-US" sz="1200" kern="1200" dirty="0" smtClean="0">
                <a:solidFill>
                  <a:schemeClr val="tx1"/>
                </a:solidFill>
                <a:effectLst/>
                <a:latin typeface="Myriad Web" pitchFamily="34" charset="0"/>
                <a:ea typeface="ＭＳ Ｐゴシック" charset="0"/>
                <a:cs typeface="ＭＳ Ｐゴシック" charset="0"/>
              </a:rPr>
              <a:t>Whenever somebody posts a discussion or question to a group you belong to, or shares a news item, how do you know about it? You’ve already segmented yourself by joining, so the information is probably relevant.  However, you remain out of reach because the site is static. It sits there, waiting for you.</a:t>
            </a:r>
          </a:p>
          <a:p>
            <a:r>
              <a:rPr lang="en-US" sz="1200" kern="1200" dirty="0" smtClean="0">
                <a:solidFill>
                  <a:schemeClr val="tx1"/>
                </a:solidFill>
                <a:effectLst/>
                <a:latin typeface="Myriad Web" pitchFamily="34" charset="0"/>
                <a:ea typeface="ＭＳ Ｐゴシック" charset="0"/>
                <a:cs typeface="ＭＳ Ｐゴシック" charset="0"/>
              </a:rPr>
              <a:t>So you get an email announcement from the group. You only know about what’s going on </a:t>
            </a:r>
            <a:r>
              <a:rPr lang="en-US" sz="1200" i="1" kern="1200" dirty="0" smtClean="0">
                <a:solidFill>
                  <a:schemeClr val="tx1"/>
                </a:solidFill>
                <a:effectLst/>
                <a:latin typeface="Myriad Web" pitchFamily="34" charset="0"/>
                <a:ea typeface="ＭＳ Ｐゴシック" charset="0"/>
                <a:cs typeface="ＭＳ Ｐゴシック" charset="0"/>
              </a:rPr>
              <a:t>if you get the email</a:t>
            </a:r>
            <a:r>
              <a:rPr lang="en-US" sz="1200" kern="1200" dirty="0" smtClean="0">
                <a:solidFill>
                  <a:schemeClr val="tx1"/>
                </a:solidFill>
                <a:effectLst/>
                <a:latin typeface="Myriad Web" pitchFamily="34" charset="0"/>
                <a:ea typeface="ＭＳ Ｐゴシック" charset="0"/>
                <a:cs typeface="ＭＳ Ｐゴシック" charset="0"/>
              </a:rPr>
              <a:t>.   The site comes to you, using email. Great as LinkedIn is, it can’t do it alone.  The point is that social media can be well targeted and viral, but often its ability to reach out relies on email, a tried and true method, in order to get the ball rolling.</a:t>
            </a:r>
          </a:p>
          <a:p>
            <a:r>
              <a:rPr lang="en-US" sz="1200" kern="1200" dirty="0" smtClean="0">
                <a:solidFill>
                  <a:schemeClr val="tx1"/>
                </a:solidFill>
                <a:effectLst/>
                <a:latin typeface="Myriad Web" pitchFamily="34" charset="0"/>
                <a:ea typeface="ＭＳ Ｐゴシック" charset="0"/>
                <a:cs typeface="ＭＳ Ｐゴシック" charset="0"/>
              </a:rPr>
              <a:t> </a:t>
            </a:r>
          </a:p>
          <a:p>
            <a:r>
              <a:rPr lang="en-US" sz="1200" kern="1200" dirty="0" smtClean="0">
                <a:solidFill>
                  <a:schemeClr val="tx1"/>
                </a:solidFill>
                <a:effectLst/>
                <a:latin typeface="Myriad Web" pitchFamily="34" charset="0"/>
                <a:ea typeface="ＭＳ Ｐゴシック" charset="0"/>
                <a:cs typeface="ＭＳ Ｐゴシック" charset="0"/>
              </a:rPr>
              <a:t>Not just LinkedIn, but since the year 2000, we’ve seen all of these online outposts expand and drive powerful social interaction. In this next decade, we’ve already seen increased personalization, frequency, and relevancy and this is a trend that will continue to grow.</a:t>
            </a:r>
          </a:p>
          <a:p>
            <a:r>
              <a:rPr lang="en-US" sz="1200" kern="1200" dirty="0" smtClean="0">
                <a:solidFill>
                  <a:schemeClr val="tx1"/>
                </a:solidFill>
                <a:effectLst/>
                <a:latin typeface="Myriad Web" pitchFamily="34" charset="0"/>
                <a:ea typeface="ＭＳ Ｐゴシック" charset="0"/>
                <a:cs typeface="ＭＳ Ｐゴシック" charset="0"/>
              </a:rPr>
              <a:t>&lt;click&gt;</a:t>
            </a:r>
          </a:p>
          <a:p>
            <a:pPr eaLnBrk="1" fontAlgn="auto" hangingPunct="1">
              <a:spcBef>
                <a:spcPts val="0"/>
              </a:spcBef>
              <a:spcAft>
                <a:spcPts val="0"/>
              </a:spcAft>
              <a:defRPr/>
            </a:pPr>
            <a:endParaRPr lang="en-US" dirty="0">
              <a:latin typeface="+mj-lt"/>
              <a:ea typeface="+mn-ea"/>
              <a:cs typeface="+mn-cs"/>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FA8452E6-1830-2F42-ADDF-221D55132B4F}" type="slidenum">
              <a:rPr lang="en-US" sz="1200">
                <a:latin typeface="Myriad Web" charset="0"/>
              </a:rPr>
              <a:pPr eaLnBrk="1" fontAlgn="base" hangingPunct="1">
                <a:spcBef>
                  <a:spcPct val="0"/>
                </a:spcBef>
                <a:spcAft>
                  <a:spcPct val="0"/>
                </a:spcAft>
              </a:pPr>
              <a:t>9</a:t>
            </a:fld>
            <a:endParaRPr lang="en-US" sz="1200">
              <a:latin typeface="Myriad Web"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23128" y="488242"/>
            <a:ext cx="5074771" cy="13809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516219" y="4465917"/>
            <a:ext cx="2576606" cy="495300"/>
          </a:xfrm>
        </p:spPr>
        <p:txBody>
          <a:bodyPr>
            <a:normAutofit/>
          </a:bodyPr>
          <a:lstStyle>
            <a:lvl1pPr marL="0" indent="0" algn="l">
              <a:buNone/>
              <a:defRPr sz="20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6FE1C47-33BC-8941-9558-F8AF7511CEB6}" type="slidenum">
              <a:rPr lang="en-US"/>
              <a:pPr>
                <a:defRPr/>
              </a:pPr>
              <a:t>‹#›</a:t>
            </a:fld>
            <a:endParaRPr lang="en-US" dirty="0"/>
          </a:p>
        </p:txBody>
      </p:sp>
    </p:spTree>
    <p:extLst>
      <p:ext uri="{BB962C8B-B14F-4D97-AF65-F5344CB8AC3E}">
        <p14:creationId xmlns:p14="http://schemas.microsoft.com/office/powerpoint/2010/main" val="51582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ts val="3100"/>
              </a:lnSpc>
              <a:spcBef>
                <a:spcPct val="0"/>
              </a:spcBef>
              <a:buNone/>
              <a:defRPr lang="en-US" sz="3100" kern="1200" dirty="0">
                <a:solidFill>
                  <a:schemeClr val="bg1"/>
                </a:solidFill>
                <a:latin typeface="Myriad Web"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2575" indent="-282575">
              <a:buClr>
                <a:schemeClr val="bg1"/>
              </a:buClr>
              <a:buFont typeface="Arial" pitchFamily="34" charset="0"/>
              <a:buChar char="•"/>
              <a:defRPr>
                <a:solidFill>
                  <a:schemeClr val="bg1"/>
                </a:solidFill>
              </a:defRPr>
            </a:lvl1pPr>
            <a:lvl2pPr marL="511175" indent="-228600">
              <a:lnSpc>
                <a:spcPts val="2300"/>
              </a:lnSpc>
              <a:spcBef>
                <a:spcPts val="200"/>
              </a:spcBef>
              <a:buClr>
                <a:schemeClr val="bg1"/>
              </a:buClr>
              <a:buFont typeface="Arial" pitchFamily="34" charset="0"/>
              <a:buChar char="•"/>
              <a:defRPr lang="en-US" sz="2100" kern="1200" dirty="0" smtClean="0">
                <a:solidFill>
                  <a:schemeClr val="bg1"/>
                </a:solidFill>
                <a:latin typeface="Myriad Web" pitchFamily="34" charset="0"/>
                <a:ea typeface="+mn-ea"/>
                <a:cs typeface="+mn-cs"/>
              </a:defRPr>
            </a:lvl2pPr>
            <a:lvl3pPr marL="739775" indent="-161925">
              <a:buClr>
                <a:schemeClr val="bg1"/>
              </a:buClr>
              <a:buFont typeface="Arial" pitchFamily="34" charset="0"/>
              <a:buChar char="•"/>
              <a:defRPr sz="1600">
                <a:solidFill>
                  <a:schemeClr val="bg1"/>
                </a:solidFill>
              </a:defRPr>
            </a:lvl3pPr>
            <a:lvl4pPr marL="1196975" indent="-228600">
              <a:buClr>
                <a:schemeClr val="bg1"/>
              </a:buClr>
              <a:buFont typeface="Arial" pitchFamily="34" charset="0"/>
              <a:buChar char="•"/>
              <a:defRPr sz="1600">
                <a:solidFill>
                  <a:schemeClr val="bg1"/>
                </a:solidFill>
              </a:defRPr>
            </a:lvl4pPr>
            <a:lvl5pPr>
              <a:buClr>
                <a:schemeClr val="bg1"/>
              </a:buClr>
              <a:buFont typeface="Arial" pitchFamily="34" charset="0"/>
              <a:buChar cha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yriad Web" pitchFamily="34" charset="0"/>
                <a:ea typeface="+mn-ea"/>
                <a:cs typeface="+mn-cs"/>
              </a:defRPr>
            </a:lvl1pPr>
          </a:lstStyle>
          <a:p>
            <a:pPr>
              <a:defRPr/>
            </a:pPr>
            <a:fld id="{8C1CBFC7-518C-F74D-91B4-4D9E04AEFEFE}" type="datetimeFigureOut">
              <a:rPr lang="en-US"/>
              <a:pPr>
                <a:defRPr/>
              </a:pPr>
              <a:t>11/11/2013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90A95-B2B4-BE48-B737-CDD1FF6CCB89}" type="slidenum">
              <a:rPr lang="en-US"/>
              <a:pPr>
                <a:defRPr/>
              </a:pPr>
              <a:t>‹#›</a:t>
            </a:fld>
            <a:endParaRPr lang="en-US" dirty="0"/>
          </a:p>
        </p:txBody>
      </p:sp>
    </p:spTree>
    <p:extLst>
      <p:ext uri="{BB962C8B-B14F-4D97-AF65-F5344CB8AC3E}">
        <p14:creationId xmlns:p14="http://schemas.microsoft.com/office/powerpoint/2010/main" val="67881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yriad Web" pitchFamily="34" charset="0"/>
                <a:ea typeface="+mn-ea"/>
                <a:cs typeface="+mn-cs"/>
              </a:defRPr>
            </a:lvl1pPr>
          </a:lstStyle>
          <a:p>
            <a:pPr>
              <a:defRPr/>
            </a:pPr>
            <a:fld id="{684D2CB3-6713-DD4A-8FC6-695D5619ECC4}" type="datetimeFigureOut">
              <a:rPr lang="en-US"/>
              <a:pPr>
                <a:defRPr/>
              </a:pPr>
              <a:t>11/11/2013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101B643-A3EA-4C43-B0A7-9DC7346EED91}" type="slidenum">
              <a:rPr lang="en-US"/>
              <a:pPr>
                <a:defRPr/>
              </a:pPr>
              <a:t>‹#›</a:t>
            </a:fld>
            <a:endParaRPr lang="en-US" dirty="0"/>
          </a:p>
        </p:txBody>
      </p:sp>
    </p:spTree>
    <p:extLst>
      <p:ext uri="{BB962C8B-B14F-4D97-AF65-F5344CB8AC3E}">
        <p14:creationId xmlns:p14="http://schemas.microsoft.com/office/powerpoint/2010/main" val="24801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yriad Web" pitchFamily="34" charset="0"/>
                <a:ea typeface="+mn-ea"/>
                <a:cs typeface="+mn-cs"/>
              </a:defRPr>
            </a:lvl1pPr>
          </a:lstStyle>
          <a:p>
            <a:pPr>
              <a:defRPr/>
            </a:pPr>
            <a:fld id="{390A255B-7D9C-3A40-AE2A-DEFAAB9F8620}" type="datetimeFigureOut">
              <a:rPr lang="en-US"/>
              <a:pPr>
                <a:defRPr/>
              </a:pPr>
              <a:t>11/11/2013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A688EAE-2C7F-CF4A-9E6E-51D9C25A9ED4}" type="slidenum">
              <a:rPr lang="en-US"/>
              <a:pPr>
                <a:defRPr/>
              </a:pPr>
              <a:t>‹#›</a:t>
            </a:fld>
            <a:endParaRPr lang="en-US" dirty="0"/>
          </a:p>
        </p:txBody>
      </p:sp>
    </p:spTree>
    <p:extLst>
      <p:ext uri="{BB962C8B-B14F-4D97-AF65-F5344CB8AC3E}">
        <p14:creationId xmlns:p14="http://schemas.microsoft.com/office/powerpoint/2010/main" val="148936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50493645-1FF7-954C-98EA-F5CF5D7F2B85}" type="slidenum">
              <a:rPr lang="en-US"/>
              <a:pPr>
                <a:defRPr/>
              </a:pPr>
              <a:t>‹#›</a:t>
            </a:fld>
            <a:endParaRPr lang="en-US" dirty="0"/>
          </a:p>
        </p:txBody>
      </p:sp>
    </p:spTree>
    <p:extLst>
      <p:ext uri="{BB962C8B-B14F-4D97-AF65-F5344CB8AC3E}">
        <p14:creationId xmlns:p14="http://schemas.microsoft.com/office/powerpoint/2010/main" val="55859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yriad Web" pitchFamily="34" charset="0"/>
                <a:ea typeface="+mn-ea"/>
                <a:cs typeface="+mn-cs"/>
              </a:defRPr>
            </a:lvl1pPr>
          </a:lstStyle>
          <a:p>
            <a:pPr>
              <a:defRPr/>
            </a:pPr>
            <a:fld id="{A9A316CA-9844-DE40-995B-D09DF657D7A2}" type="datetimeFigureOut">
              <a:rPr lang="en-US"/>
              <a:pPr>
                <a:defRPr/>
              </a:pPr>
              <a:t>11/11/2013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19F39BF2-F589-9A4C-AC6E-CBEDAE9BB8DB}" type="slidenum">
              <a:rPr lang="en-US"/>
              <a:pPr>
                <a:defRPr/>
              </a:pPr>
              <a:t>‹#›</a:t>
            </a:fld>
            <a:endParaRPr lang="en-US" dirty="0"/>
          </a:p>
        </p:txBody>
      </p:sp>
    </p:spTree>
    <p:extLst>
      <p:ext uri="{BB962C8B-B14F-4D97-AF65-F5344CB8AC3E}">
        <p14:creationId xmlns:p14="http://schemas.microsoft.com/office/powerpoint/2010/main" val="381723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668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4"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yriad Web" pitchFamily="34" charset="0"/>
                <a:ea typeface="+mn-ea"/>
                <a:cs typeface="+mn-cs"/>
              </a:defRPr>
            </a:lvl1pPr>
          </a:lstStyle>
          <a:p>
            <a:pPr>
              <a:defRPr/>
            </a:pPr>
            <a:fld id="{678AA84F-10C4-0D45-99A0-564BB14356FE}" type="datetimeFigureOut">
              <a:rPr lang="en-US"/>
              <a:pPr>
                <a:defRPr/>
              </a:pPr>
              <a:t>11/11/2013</a:t>
            </a:fld>
            <a:endParaRPr lang="en-US" dirty="0"/>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13FC222C-CA65-BC46-90B5-714B69E7984C}" type="slidenum">
              <a:rPr lang="en-US"/>
              <a:pPr>
                <a:defRPr/>
              </a:pPr>
              <a:t>‹#›</a:t>
            </a:fld>
            <a:endParaRPr lang="en-US" dirty="0"/>
          </a:p>
        </p:txBody>
      </p:sp>
    </p:spTree>
    <p:extLst>
      <p:ext uri="{BB962C8B-B14F-4D97-AF65-F5344CB8AC3E}">
        <p14:creationId xmlns:p14="http://schemas.microsoft.com/office/powerpoint/2010/main" val="86120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8510E44B-4CF4-8749-8764-71ECE6FBE4E5}" type="datetimeFigureOut">
              <a:rPr lang="en-US"/>
              <a:pPr>
                <a:defRPr/>
              </a:pPr>
              <a:t>11/11/2013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600BE8-8333-8D4F-AB1C-AA657BD08E64}" type="slidenum">
              <a:rPr lang="en-US"/>
              <a:pPr>
                <a:defRPr/>
              </a:pPr>
              <a:t>‹#›</a:t>
            </a:fld>
            <a:endParaRPr lang="en-US"/>
          </a:p>
        </p:txBody>
      </p:sp>
    </p:spTree>
    <p:extLst>
      <p:ext uri="{BB962C8B-B14F-4D97-AF65-F5344CB8AC3E}">
        <p14:creationId xmlns:p14="http://schemas.microsoft.com/office/powerpoint/2010/main" val="80625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3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a:t>
            </a:r>
            <a:br>
              <a:rPr lang="en-US"/>
            </a:br>
            <a:r>
              <a:rPr lang="en-US"/>
              <a:t> Title style</a:t>
            </a:r>
          </a:p>
        </p:txBody>
      </p:sp>
      <p:sp>
        <p:nvSpPr>
          <p:cNvPr id="1027" name="Text Placeholder 2"/>
          <p:cNvSpPr>
            <a:spLocks noGrp="1"/>
          </p:cNvSpPr>
          <p:nvPr>
            <p:ph type="body" idx="1"/>
          </p:nvPr>
        </p:nvSpPr>
        <p:spPr bwMode="auto">
          <a:xfrm>
            <a:off x="457200" y="1855788"/>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73050" y="63817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pPr>
              <a:defRPr/>
            </a:pPr>
            <a:fld id="{3028CF1E-9B86-E348-B506-48DFA3BD27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Lst>
  <p:timing>
    <p:tnLst>
      <p:par>
        <p:cTn id="1" dur="indefinite" restart="never" nodeType="tmRoot"/>
      </p:par>
    </p:tnLst>
  </p:timing>
  <p:txStyles>
    <p:titleStyle>
      <a:lvl1pPr algn="l" rtl="0" eaLnBrk="0" fontAlgn="base" hangingPunct="0">
        <a:lnSpc>
          <a:spcPts val="3100"/>
        </a:lnSpc>
        <a:spcBef>
          <a:spcPct val="0"/>
        </a:spcBef>
        <a:spcAft>
          <a:spcPct val="0"/>
        </a:spcAft>
        <a:defRPr sz="3100" kern="1200">
          <a:solidFill>
            <a:schemeClr val="bg1"/>
          </a:solidFill>
          <a:latin typeface="+mn-lt"/>
          <a:ea typeface="ＭＳ Ｐゴシック" charset="0"/>
          <a:cs typeface="ＭＳ Ｐゴシック" charset="0"/>
        </a:defRPr>
      </a:lvl1pPr>
      <a:lvl2pPr algn="l" rtl="0" eaLnBrk="0" fontAlgn="base" hangingPunct="0">
        <a:lnSpc>
          <a:spcPts val="3100"/>
        </a:lnSpc>
        <a:spcBef>
          <a:spcPct val="0"/>
        </a:spcBef>
        <a:spcAft>
          <a:spcPct val="0"/>
        </a:spcAft>
        <a:defRPr sz="3100">
          <a:solidFill>
            <a:schemeClr val="bg1"/>
          </a:solidFill>
          <a:latin typeface="Calibri" pitchFamily="34" charset="0"/>
          <a:ea typeface="ＭＳ Ｐゴシック" charset="0"/>
          <a:cs typeface="ＭＳ Ｐゴシック" charset="0"/>
        </a:defRPr>
      </a:lvl2pPr>
      <a:lvl3pPr algn="l" rtl="0" eaLnBrk="0" fontAlgn="base" hangingPunct="0">
        <a:lnSpc>
          <a:spcPts val="3100"/>
        </a:lnSpc>
        <a:spcBef>
          <a:spcPct val="0"/>
        </a:spcBef>
        <a:spcAft>
          <a:spcPct val="0"/>
        </a:spcAft>
        <a:defRPr sz="3100">
          <a:solidFill>
            <a:schemeClr val="bg1"/>
          </a:solidFill>
          <a:latin typeface="Calibri" pitchFamily="34" charset="0"/>
          <a:ea typeface="ＭＳ Ｐゴシック" charset="0"/>
          <a:cs typeface="ＭＳ Ｐゴシック" charset="0"/>
        </a:defRPr>
      </a:lvl3pPr>
      <a:lvl4pPr algn="l" rtl="0" eaLnBrk="0" fontAlgn="base" hangingPunct="0">
        <a:lnSpc>
          <a:spcPts val="3100"/>
        </a:lnSpc>
        <a:spcBef>
          <a:spcPct val="0"/>
        </a:spcBef>
        <a:spcAft>
          <a:spcPct val="0"/>
        </a:spcAft>
        <a:defRPr sz="3100">
          <a:solidFill>
            <a:schemeClr val="bg1"/>
          </a:solidFill>
          <a:latin typeface="Calibri" pitchFamily="34" charset="0"/>
          <a:ea typeface="ＭＳ Ｐゴシック" charset="0"/>
          <a:cs typeface="ＭＳ Ｐゴシック" charset="0"/>
        </a:defRPr>
      </a:lvl4pPr>
      <a:lvl5pPr algn="l" rtl="0" eaLnBrk="0" fontAlgn="base" hangingPunct="0">
        <a:lnSpc>
          <a:spcPts val="3100"/>
        </a:lnSpc>
        <a:spcBef>
          <a:spcPct val="0"/>
        </a:spcBef>
        <a:spcAft>
          <a:spcPct val="0"/>
        </a:spcAft>
        <a:defRPr sz="3100">
          <a:solidFill>
            <a:schemeClr val="bg1"/>
          </a:solidFill>
          <a:latin typeface="Calibri" pitchFamily="34" charset="0"/>
          <a:ea typeface="ＭＳ Ｐゴシック" charset="0"/>
          <a:cs typeface="ＭＳ Ｐゴシック" charset="0"/>
        </a:defRPr>
      </a:lvl5pPr>
      <a:lvl6pPr marL="457200" algn="l" rtl="0" fontAlgn="base">
        <a:lnSpc>
          <a:spcPts val="3100"/>
        </a:lnSpc>
        <a:spcBef>
          <a:spcPct val="0"/>
        </a:spcBef>
        <a:spcAft>
          <a:spcPct val="0"/>
        </a:spcAft>
        <a:defRPr sz="3100">
          <a:solidFill>
            <a:schemeClr val="bg1"/>
          </a:solidFill>
          <a:latin typeface="Calibri" pitchFamily="34" charset="0"/>
        </a:defRPr>
      </a:lvl6pPr>
      <a:lvl7pPr marL="914400" algn="l" rtl="0" fontAlgn="base">
        <a:lnSpc>
          <a:spcPts val="3100"/>
        </a:lnSpc>
        <a:spcBef>
          <a:spcPct val="0"/>
        </a:spcBef>
        <a:spcAft>
          <a:spcPct val="0"/>
        </a:spcAft>
        <a:defRPr sz="3100">
          <a:solidFill>
            <a:schemeClr val="bg1"/>
          </a:solidFill>
          <a:latin typeface="Calibri" pitchFamily="34" charset="0"/>
        </a:defRPr>
      </a:lvl7pPr>
      <a:lvl8pPr marL="1371600" algn="l" rtl="0" fontAlgn="base">
        <a:lnSpc>
          <a:spcPts val="3100"/>
        </a:lnSpc>
        <a:spcBef>
          <a:spcPct val="0"/>
        </a:spcBef>
        <a:spcAft>
          <a:spcPct val="0"/>
        </a:spcAft>
        <a:defRPr sz="3100">
          <a:solidFill>
            <a:schemeClr val="bg1"/>
          </a:solidFill>
          <a:latin typeface="Calibri" pitchFamily="34" charset="0"/>
        </a:defRPr>
      </a:lvl8pPr>
      <a:lvl9pPr marL="1828800" algn="l" rtl="0" fontAlgn="base">
        <a:lnSpc>
          <a:spcPts val="3100"/>
        </a:lnSpc>
        <a:spcBef>
          <a:spcPct val="0"/>
        </a:spcBef>
        <a:spcAft>
          <a:spcPct val="0"/>
        </a:spcAft>
        <a:defRPr sz="3100">
          <a:solidFill>
            <a:schemeClr val="bg1"/>
          </a:solidFill>
          <a:latin typeface="Calibri" pitchFamily="34" charset="0"/>
        </a:defRPr>
      </a:lvl9pPr>
    </p:titleStyle>
    <p:bodyStyle>
      <a:lvl1pPr marL="282575" indent="-282575" algn="l" rtl="0" eaLnBrk="0" fontAlgn="base" hangingPunct="0">
        <a:lnSpc>
          <a:spcPts val="2600"/>
        </a:lnSpc>
        <a:spcBef>
          <a:spcPct val="20000"/>
        </a:spcBef>
        <a:spcAft>
          <a:spcPct val="0"/>
        </a:spcAft>
        <a:buClr>
          <a:schemeClr val="bg1"/>
        </a:buClr>
        <a:buFont typeface="Arial" charset="0"/>
        <a:buChar char="•"/>
        <a:defRPr sz="2400" kern="1200">
          <a:solidFill>
            <a:schemeClr val="bg1"/>
          </a:solidFill>
          <a:latin typeface="+mn-lt"/>
          <a:ea typeface="ＭＳ Ｐゴシック" charset="0"/>
          <a:cs typeface="ＭＳ Ｐゴシック" charset="0"/>
        </a:defRPr>
      </a:lvl1pPr>
      <a:lvl2pPr marL="511175" indent="-228600" algn="l" rtl="0" eaLnBrk="0" fontAlgn="base" hangingPunct="0">
        <a:lnSpc>
          <a:spcPts val="2300"/>
        </a:lnSpc>
        <a:spcBef>
          <a:spcPts val="200"/>
        </a:spcBef>
        <a:spcAft>
          <a:spcPct val="0"/>
        </a:spcAft>
        <a:buClr>
          <a:schemeClr val="bg1"/>
        </a:buClr>
        <a:buSzPct val="97000"/>
        <a:buFont typeface="Arial" charset="0"/>
        <a:buChar char="•"/>
        <a:defRPr sz="2100" kern="1200">
          <a:solidFill>
            <a:schemeClr val="bg1"/>
          </a:solidFill>
          <a:latin typeface="+mn-lt"/>
          <a:ea typeface="ＭＳ Ｐゴシック" charset="0"/>
          <a:cs typeface="+mn-cs"/>
        </a:defRPr>
      </a:lvl2pPr>
      <a:lvl3pPr marL="739775" indent="-161925" algn="l" rtl="0" eaLnBrk="0" fontAlgn="base" hangingPunct="0">
        <a:spcBef>
          <a:spcPct val="20000"/>
        </a:spcBef>
        <a:spcAft>
          <a:spcPct val="0"/>
        </a:spcAft>
        <a:buClr>
          <a:schemeClr val="bg1"/>
        </a:buClr>
        <a:buFont typeface="Arial" charset="0"/>
        <a:buChar char="•"/>
        <a:defRPr sz="16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Clr>
          <a:schemeClr val="bg1"/>
        </a:buClr>
        <a:buFont typeface="Arial" charset="0"/>
        <a:buChar char="•"/>
        <a:defRPr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Clr>
          <a:schemeClr val="bg1"/>
        </a:buClr>
        <a:buFont typeface="Arial" charset="0"/>
        <a:buChar char="•"/>
        <a:defRPr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6.png"/><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6.png"/><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9.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5" name="TextBox 1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4724" y="3189288"/>
            <a:ext cx="1905001" cy="1905001"/>
          </a:xfrm>
          <a:prstGeom prst="rect">
            <a:avLst/>
          </a:prstGeom>
        </p:spPr>
      </p:pic>
      <p:pic>
        <p:nvPicPr>
          <p:cNvPr id="12" name="Picture 11" descr="logo-bw.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0763" y="2427288"/>
            <a:ext cx="4562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1708150" y="1871663"/>
            <a:ext cx="57594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Multi-channel </a:t>
            </a:r>
            <a:endParaRPr lang="en-US" sz="6000" dirty="0" smtClean="0">
              <a:solidFill>
                <a:schemeClr val="bg1"/>
              </a:solidFill>
              <a:latin typeface="Calibri" charset="0"/>
            </a:endParaRPr>
          </a:p>
          <a:p>
            <a:pPr algn="ctr" eaLnBrk="1" hangingPunct="1"/>
            <a:r>
              <a:rPr lang="en-US" sz="6000" dirty="0" smtClean="0">
                <a:solidFill>
                  <a:schemeClr val="bg1"/>
                </a:solidFill>
                <a:latin typeface="Calibri" charset="0"/>
              </a:rPr>
              <a:t>Engagement</a:t>
            </a:r>
            <a:endParaRPr lang="en-US" sz="6000" dirty="0">
              <a:solidFill>
                <a:schemeClr val="bg1"/>
              </a:solidFill>
              <a:latin typeface="Calibri" charset="0"/>
            </a:endParaRPr>
          </a:p>
        </p:txBody>
      </p:sp>
      <p:pic>
        <p:nvPicPr>
          <p:cNvPr id="25" name="Picture 24" descr="NetAtlantic_LogoFinal_W.png"/>
          <p:cNvPicPr>
            <a:picLocks noChangeAspect="1"/>
          </p:cNvPicPr>
          <p:nvPr/>
        </p:nvPicPr>
        <p:blipFill>
          <a:blip r:embed="rId5"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9" name="TextBox 8"/>
          <p:cNvSpPr txBox="1">
            <a:spLocks noChangeArrowheads="1"/>
          </p:cNvSpPr>
          <p:nvPr/>
        </p:nvSpPr>
        <p:spPr bwMode="auto">
          <a:xfrm>
            <a:off x="3905250" y="4792869"/>
            <a:ext cx="487424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4800" dirty="0" smtClean="0">
                <a:solidFill>
                  <a:schemeClr val="bg1"/>
                </a:solidFill>
                <a:latin typeface="Calibri" charset="0"/>
              </a:rPr>
              <a:t>Jill Jones</a:t>
            </a:r>
          </a:p>
          <a:p>
            <a:pPr algn="r" eaLnBrk="1" hangingPunct="1"/>
            <a:r>
              <a:rPr lang="en-US" sz="4000" dirty="0" smtClean="0">
                <a:solidFill>
                  <a:srgbClr val="00B0F0"/>
                </a:solidFill>
                <a:latin typeface="Calibri" charset="0"/>
              </a:rPr>
              <a:t>Subject Matter Expert</a:t>
            </a:r>
            <a:endParaRPr lang="en-US" sz="4000" dirty="0">
              <a:solidFill>
                <a:srgbClr val="00B0F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67" y="-1439"/>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grpSp>
        <p:nvGrpSpPr>
          <p:cNvPr id="41" name="Group 40"/>
          <p:cNvGrpSpPr/>
          <p:nvPr/>
        </p:nvGrpSpPr>
        <p:grpSpPr>
          <a:xfrm>
            <a:off x="561976" y="368300"/>
            <a:ext cx="7772397" cy="6089097"/>
            <a:chOff x="561976" y="368300"/>
            <a:chExt cx="7772397" cy="6089097"/>
          </a:xfrm>
        </p:grpSpPr>
        <p:pic>
          <p:nvPicPr>
            <p:cNvPr id="42" name="Picture 4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8951" y="368300"/>
              <a:ext cx="3086099" cy="1393273"/>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48274" y="2216148"/>
              <a:ext cx="3086099" cy="1393272"/>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51414" y="5064125"/>
              <a:ext cx="3086099" cy="1393272"/>
            </a:xfrm>
            <a:prstGeom prst="rect">
              <a:avLst/>
            </a:prstGeom>
          </p:spPr>
        </p:pic>
        <p:pic>
          <p:nvPicPr>
            <p:cNvPr id="45" name="Picture 4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9037" y="5064125"/>
              <a:ext cx="3086099" cy="1393272"/>
            </a:xfrm>
            <a:prstGeom prst="rect">
              <a:avLst/>
            </a:prstGeom>
          </p:spPr>
        </p:pic>
        <p:pic>
          <p:nvPicPr>
            <p:cNvPr id="46" name="Picture 4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1976" y="2216149"/>
              <a:ext cx="3086099" cy="1393272"/>
            </a:xfrm>
            <a:prstGeom prst="rect">
              <a:avLst/>
            </a:prstGeom>
          </p:spPr>
        </p:pic>
      </p:grpSp>
      <p:pic>
        <p:nvPicPr>
          <p:cNvPr id="10" name="Picture 9" descr="NetAtlantic_LogoFinal_W.png"/>
          <p:cNvPicPr>
            <a:picLocks noChangeAspect="1"/>
          </p:cNvPicPr>
          <p:nvPr/>
        </p:nvPicPr>
        <p:blipFill>
          <a:blip r:embed="rId8" cstate="print"/>
          <a:stretch>
            <a:fillRect/>
          </a:stretch>
        </p:blipFill>
        <p:spPr>
          <a:xfrm>
            <a:off x="136525" y="106363"/>
            <a:ext cx="1571625" cy="261937"/>
          </a:xfrm>
          <a:prstGeom prst="rect">
            <a:avLst/>
          </a:prstGeom>
          <a:effectLst>
            <a:outerShdw blurRad="12700" dist="12700" dir="2700000" algn="tl" rotWithShape="0">
              <a:prstClr val="black"/>
            </a:outerShdw>
          </a:effectLst>
        </p:spPr>
      </p:pic>
      <p:grpSp>
        <p:nvGrpSpPr>
          <p:cNvPr id="3" name="Group 2"/>
          <p:cNvGrpSpPr/>
          <p:nvPr/>
        </p:nvGrpSpPr>
        <p:grpSpPr>
          <a:xfrm>
            <a:off x="679234" y="237331"/>
            <a:ext cx="7895769" cy="6437830"/>
            <a:chOff x="679234" y="237331"/>
            <a:chExt cx="7895769" cy="6437830"/>
          </a:xfrm>
        </p:grpSpPr>
        <p:pic>
          <p:nvPicPr>
            <p:cNvPr id="25" name="Picture 2"/>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679234" y="1962150"/>
              <a:ext cx="2103870" cy="18764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7" name="Picture 3"/>
            <p:cNvPicPr>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3640236" y="237331"/>
              <a:ext cx="2093814" cy="1828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 name="Picture 6"/>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797112" y="4846361"/>
              <a:ext cx="1989464" cy="1828800"/>
            </a:xfrm>
            <a:prstGeom prst="rect">
              <a:avLst/>
            </a:prstGeom>
            <a:noFill/>
            <a:ln w="9525">
              <a:noFill/>
              <a:miter lim="800000"/>
              <a:headEnd/>
              <a:tailEnd/>
            </a:ln>
            <a:effectLst/>
          </p:spPr>
        </p:pic>
        <p:pic>
          <p:nvPicPr>
            <p:cNvPr id="31" name="Picture 8"/>
            <p:cNvPicPr>
              <a:picLocks noChangeAspect="1" noChangeArrowheads="1"/>
            </p:cNvPicPr>
            <p:nvPr/>
          </p:nvPicPr>
          <p:blipFill>
            <a:blip r:embed="rId12" cstate="email">
              <a:extLst>
                <a:ext uri="{28A0092B-C50C-407E-A947-70E740481C1C}">
                  <a14:useLocalDpi xmlns:a14="http://schemas.microsoft.com/office/drawing/2010/main" val="0"/>
                </a:ext>
              </a:extLst>
            </a:blip>
            <a:stretch>
              <a:fillRect/>
            </a:stretch>
          </p:blipFill>
          <p:spPr bwMode="auto">
            <a:xfrm>
              <a:off x="5382520" y="4763245"/>
              <a:ext cx="2264228" cy="1828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 name="Picture 6"/>
            <p:cNvPicPr>
              <a:picLocks noChangeAspect="1" noChangeArrowheads="1"/>
            </p:cNvPicPr>
            <p:nvPr/>
          </p:nvPicPr>
          <p:blipFill>
            <a:blip r:embed="rId13" cstate="email">
              <a:extLst>
                <a:ext uri="{28A0092B-C50C-407E-A947-70E740481C1C}">
                  <a14:useLocalDpi xmlns:a14="http://schemas.microsoft.com/office/drawing/2010/main" val="0"/>
                </a:ext>
              </a:extLst>
            </a:blip>
            <a:stretch>
              <a:fillRect/>
            </a:stretch>
          </p:blipFill>
          <p:spPr bwMode="auto">
            <a:xfrm>
              <a:off x="6514635" y="1952625"/>
              <a:ext cx="2060368" cy="1828800"/>
            </a:xfrm>
            <a:prstGeom prst="rect">
              <a:avLst/>
            </a:prstGeom>
            <a:noFill/>
            <a:ln w="9525">
              <a:noFill/>
              <a:miter lim="800000"/>
              <a:headEnd/>
              <a:tailEnd/>
            </a:ln>
            <a:effectLst/>
          </p:spPr>
        </p:pic>
      </p:grpSp>
      <p:sp>
        <p:nvSpPr>
          <p:cNvPr id="28" name="TextBox 27"/>
          <p:cNvSpPr txBox="1"/>
          <p:nvPr/>
        </p:nvSpPr>
        <p:spPr>
          <a:xfrm>
            <a:off x="-867" y="1588"/>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 name="Picture 1"/>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464773" y="1464804"/>
            <a:ext cx="4019298" cy="4019298"/>
          </a:xfrm>
          <a:prstGeom prst="rect">
            <a:avLst/>
          </a:prstGeom>
        </p:spPr>
      </p:pic>
      <p:sp>
        <p:nvSpPr>
          <p:cNvPr id="26" name="Rectangle 25"/>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67" y="-1439"/>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grpSp>
        <p:nvGrpSpPr>
          <p:cNvPr id="41" name="Group 40"/>
          <p:cNvGrpSpPr/>
          <p:nvPr/>
        </p:nvGrpSpPr>
        <p:grpSpPr>
          <a:xfrm>
            <a:off x="561976" y="368300"/>
            <a:ext cx="7772397" cy="6089097"/>
            <a:chOff x="561976" y="368300"/>
            <a:chExt cx="7772397" cy="6089097"/>
          </a:xfrm>
        </p:grpSpPr>
        <p:pic>
          <p:nvPicPr>
            <p:cNvPr id="42" name="Picture 4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8951" y="368300"/>
              <a:ext cx="3086099" cy="1393273"/>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48274" y="2216148"/>
              <a:ext cx="3086099" cy="1393272"/>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51414" y="5064125"/>
              <a:ext cx="3086099" cy="1393272"/>
            </a:xfrm>
            <a:prstGeom prst="rect">
              <a:avLst/>
            </a:prstGeom>
          </p:spPr>
        </p:pic>
        <p:pic>
          <p:nvPicPr>
            <p:cNvPr id="45" name="Picture 4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9037" y="5064125"/>
              <a:ext cx="3086099" cy="1393272"/>
            </a:xfrm>
            <a:prstGeom prst="rect">
              <a:avLst/>
            </a:prstGeom>
          </p:spPr>
        </p:pic>
        <p:pic>
          <p:nvPicPr>
            <p:cNvPr id="46" name="Picture 4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1976" y="2216149"/>
              <a:ext cx="3086099" cy="1393272"/>
            </a:xfrm>
            <a:prstGeom prst="rect">
              <a:avLst/>
            </a:prstGeom>
          </p:spPr>
        </p:pic>
      </p:grpSp>
      <p:pic>
        <p:nvPicPr>
          <p:cNvPr id="10" name="Picture 9" descr="NetAtlantic_LogoFinal_W.png"/>
          <p:cNvPicPr>
            <a:picLocks noChangeAspect="1"/>
          </p:cNvPicPr>
          <p:nvPr/>
        </p:nvPicPr>
        <p:blipFill>
          <a:blip r:embed="rId8" cstate="print"/>
          <a:stretch>
            <a:fillRect/>
          </a:stretch>
        </p:blipFill>
        <p:spPr>
          <a:xfrm>
            <a:off x="136525" y="106363"/>
            <a:ext cx="1571625" cy="261937"/>
          </a:xfrm>
          <a:prstGeom prst="rect">
            <a:avLst/>
          </a:prstGeom>
          <a:effectLst>
            <a:outerShdw blurRad="12700" dist="12700" dir="2700000" algn="tl" rotWithShape="0">
              <a:prstClr val="black"/>
            </a:outerShdw>
          </a:effectLst>
        </p:spPr>
      </p:pic>
      <p:grpSp>
        <p:nvGrpSpPr>
          <p:cNvPr id="2" name="Group 1"/>
          <p:cNvGrpSpPr/>
          <p:nvPr/>
        </p:nvGrpSpPr>
        <p:grpSpPr>
          <a:xfrm>
            <a:off x="679234" y="237331"/>
            <a:ext cx="7895769" cy="6437830"/>
            <a:chOff x="679234" y="237331"/>
            <a:chExt cx="7895769" cy="6437830"/>
          </a:xfrm>
        </p:grpSpPr>
        <p:pic>
          <p:nvPicPr>
            <p:cNvPr id="26" name="Picture 2"/>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679234" y="1962150"/>
              <a:ext cx="2103870" cy="18764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p:cNvPicPr>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3640236" y="237331"/>
              <a:ext cx="2093814" cy="1828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 name="Picture 6"/>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797112" y="4846361"/>
              <a:ext cx="1989464" cy="1828800"/>
            </a:xfrm>
            <a:prstGeom prst="rect">
              <a:avLst/>
            </a:prstGeom>
            <a:noFill/>
            <a:ln w="9525">
              <a:noFill/>
              <a:miter lim="800000"/>
              <a:headEnd/>
              <a:tailEnd/>
            </a:ln>
            <a:effectLst/>
          </p:spPr>
        </p:pic>
        <p:pic>
          <p:nvPicPr>
            <p:cNvPr id="33" name="Picture 8"/>
            <p:cNvPicPr>
              <a:picLocks noChangeAspect="1" noChangeArrowheads="1"/>
            </p:cNvPicPr>
            <p:nvPr/>
          </p:nvPicPr>
          <p:blipFill>
            <a:blip r:embed="rId12" cstate="email">
              <a:extLst>
                <a:ext uri="{28A0092B-C50C-407E-A947-70E740481C1C}">
                  <a14:useLocalDpi xmlns:a14="http://schemas.microsoft.com/office/drawing/2010/main" val="0"/>
                </a:ext>
              </a:extLst>
            </a:blip>
            <a:stretch>
              <a:fillRect/>
            </a:stretch>
          </p:blipFill>
          <p:spPr bwMode="auto">
            <a:xfrm>
              <a:off x="5382520" y="4763245"/>
              <a:ext cx="2264228" cy="1828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6"/>
            <p:cNvPicPr>
              <a:picLocks noChangeAspect="1" noChangeArrowheads="1"/>
            </p:cNvPicPr>
            <p:nvPr/>
          </p:nvPicPr>
          <p:blipFill>
            <a:blip r:embed="rId13" cstate="email">
              <a:extLst>
                <a:ext uri="{28A0092B-C50C-407E-A947-70E740481C1C}">
                  <a14:useLocalDpi xmlns:a14="http://schemas.microsoft.com/office/drawing/2010/main" val="0"/>
                </a:ext>
              </a:extLst>
            </a:blip>
            <a:stretch>
              <a:fillRect/>
            </a:stretch>
          </p:blipFill>
          <p:spPr bwMode="auto">
            <a:xfrm>
              <a:off x="6514635" y="1952625"/>
              <a:ext cx="2060368" cy="1828800"/>
            </a:xfrm>
            <a:prstGeom prst="rect">
              <a:avLst/>
            </a:prstGeom>
            <a:noFill/>
            <a:ln w="9525">
              <a:noFill/>
              <a:miter lim="800000"/>
              <a:headEnd/>
              <a:tailEnd/>
            </a:ln>
            <a:effectLst/>
          </p:spPr>
        </p:pic>
      </p:grpSp>
      <p:sp>
        <p:nvSpPr>
          <p:cNvPr id="28" name="TextBox 27"/>
          <p:cNvSpPr txBox="1"/>
          <p:nvPr/>
        </p:nvSpPr>
        <p:spPr>
          <a:xfrm>
            <a:off x="-867"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9" name="Picture 28"/>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464773" y="1463216"/>
            <a:ext cx="4019298" cy="4019298"/>
          </a:xfrm>
          <a:prstGeom prst="rect">
            <a:avLst/>
          </a:prstGeom>
        </p:spPr>
      </p:pic>
      <p:sp>
        <p:nvSpPr>
          <p:cNvPr id="22542" name="TextBox 27"/>
          <p:cNvSpPr txBox="1">
            <a:spLocks noChangeArrowheads="1"/>
          </p:cNvSpPr>
          <p:nvPr/>
        </p:nvSpPr>
        <p:spPr bwMode="auto">
          <a:xfrm>
            <a:off x="-10392" y="2741612"/>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Email ties it all together</a:t>
            </a:r>
          </a:p>
        </p:txBody>
      </p:sp>
      <p:sp>
        <p:nvSpPr>
          <p:cNvPr id="27" name="Rectangle 26"/>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25051164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11724"/>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3" name="TextBox 32"/>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3" name="Freeform 2"/>
          <p:cNvSpPr/>
          <p:nvPr/>
        </p:nvSpPr>
        <p:spPr>
          <a:xfrm>
            <a:off x="2924355" y="4822165"/>
            <a:ext cx="5296619" cy="439947"/>
          </a:xfrm>
          <a:custGeom>
            <a:avLst/>
            <a:gdLst>
              <a:gd name="connsiteX0" fmla="*/ 0 w 5296619"/>
              <a:gd name="connsiteY0" fmla="*/ 439947 h 439947"/>
              <a:gd name="connsiteX1" fmla="*/ 3433313 w 5296619"/>
              <a:gd name="connsiteY1" fmla="*/ 439947 h 439947"/>
              <a:gd name="connsiteX2" fmla="*/ 5296619 w 5296619"/>
              <a:gd name="connsiteY2" fmla="*/ 0 h 439947"/>
              <a:gd name="connsiteX3" fmla="*/ 1285336 w 5296619"/>
              <a:gd name="connsiteY3" fmla="*/ 0 h 439947"/>
              <a:gd name="connsiteX4" fmla="*/ 0 w 5296619"/>
              <a:gd name="connsiteY4" fmla="*/ 439947 h 43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619" h="439947">
                <a:moveTo>
                  <a:pt x="0" y="439947"/>
                </a:moveTo>
                <a:lnTo>
                  <a:pt x="3433313" y="439947"/>
                </a:lnTo>
                <a:lnTo>
                  <a:pt x="5296619" y="0"/>
                </a:lnTo>
                <a:lnTo>
                  <a:pt x="1285336" y="0"/>
                </a:lnTo>
                <a:lnTo>
                  <a:pt x="0" y="439947"/>
                </a:lnTo>
                <a:close/>
              </a:path>
            </a:pathLst>
          </a:cu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40262" y="1693874"/>
            <a:ext cx="4401780" cy="3562708"/>
          </a:xfrm>
          <a:prstGeom prst="rect">
            <a:avLst/>
          </a:prstGeom>
        </p:spPr>
      </p:pic>
      <p:sp>
        <p:nvSpPr>
          <p:cNvPr id="9" name="TextBox 34"/>
          <p:cNvSpPr txBox="1">
            <a:spLocks noChangeArrowheads="1"/>
          </p:cNvSpPr>
          <p:nvPr/>
        </p:nvSpPr>
        <p:spPr bwMode="auto">
          <a:xfrm>
            <a:off x="310551" y="384594"/>
            <a:ext cx="52362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smtClean="0">
                <a:solidFill>
                  <a:srgbClr val="00B0F0"/>
                </a:solidFill>
                <a:latin typeface="Calibri" charset="0"/>
              </a:rPr>
              <a:t>Real world example:</a:t>
            </a:r>
            <a:endParaRPr lang="en-US" sz="4400" dirty="0">
              <a:solidFill>
                <a:srgbClr val="00B0F0"/>
              </a:solidFill>
              <a:latin typeface="Calibri" charset="0"/>
            </a:endParaRPr>
          </a:p>
        </p:txBody>
      </p:sp>
    </p:spTree>
    <p:extLst>
      <p:ext uri="{BB962C8B-B14F-4D97-AF65-F5344CB8AC3E}">
        <p14:creationId xmlns:p14="http://schemas.microsoft.com/office/powerpoint/2010/main" val="8510387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fill="hold" grpId="0"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11724"/>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3" name="TextBox 32"/>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7000" y="1732210"/>
            <a:ext cx="3098570" cy="3098570"/>
          </a:xfrm>
          <a:prstGeom prst="rect">
            <a:avLst/>
          </a:prstGeom>
        </p:spPr>
      </p:pic>
      <p:sp>
        <p:nvSpPr>
          <p:cNvPr id="2" name="TextBox 1"/>
          <p:cNvSpPr txBox="1"/>
          <p:nvPr/>
        </p:nvSpPr>
        <p:spPr>
          <a:xfrm>
            <a:off x="4814712" y="1342544"/>
            <a:ext cx="1752404" cy="4508927"/>
          </a:xfrm>
          <a:prstGeom prst="rect">
            <a:avLst/>
          </a:prstGeom>
          <a:noFill/>
        </p:spPr>
        <p:txBody>
          <a:bodyPr wrap="none" rtlCol="0">
            <a:spAutoFit/>
          </a:bodyPr>
          <a:lstStyle/>
          <a:p>
            <a:pPr algn="ctr"/>
            <a:r>
              <a:rPr lang="en-US" sz="28700" b="1" i="1" dirty="0" smtClean="0">
                <a:solidFill>
                  <a:srgbClr val="00B0F0"/>
                </a:solidFill>
                <a:latin typeface="Poplar Std" pitchFamily="82" charset="0"/>
              </a:rPr>
              <a:t>$</a:t>
            </a:r>
            <a:endParaRPr lang="en-US" sz="2400" b="1" i="1" dirty="0" smtClean="0">
              <a:solidFill>
                <a:srgbClr val="00B0F0"/>
              </a:solidFill>
              <a:latin typeface="Poplar Std" pitchFamily="82"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63042" y="1784752"/>
            <a:ext cx="3584424" cy="3159729"/>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42412" y="1316422"/>
            <a:ext cx="5144599" cy="4535049"/>
          </a:xfrm>
          <a:prstGeom prst="rect">
            <a:avLst/>
          </a:prstGeom>
        </p:spPr>
      </p:pic>
    </p:spTree>
    <p:extLst>
      <p:ext uri="{BB962C8B-B14F-4D97-AF65-F5344CB8AC3E}">
        <p14:creationId xmlns:p14="http://schemas.microsoft.com/office/powerpoint/2010/main" val="641477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xit" presetSubtype="0" fill="hold" grpId="1" nodeType="clickEffect">
                                  <p:stCondLst>
                                    <p:cond delay="0"/>
                                  </p:stCondLst>
                                  <p:childTnLst>
                                    <p:animEffect transition="out" filter="fade">
                                      <p:cBhvr>
                                        <p:cTn id="20" dur="1000"/>
                                        <p:tgtEl>
                                          <p:spTgt spid="2"/>
                                        </p:tgtEl>
                                      </p:cBhvr>
                                    </p:animEffect>
                                    <p:anim calcmode="lin" valueType="num">
                                      <p:cBhvr>
                                        <p:cTn id="21" dur="1000"/>
                                        <p:tgtEl>
                                          <p:spTgt spid="2"/>
                                        </p:tgtEl>
                                        <p:attrNameLst>
                                          <p:attrName>ppt_x</p:attrName>
                                        </p:attrNameLst>
                                      </p:cBhvr>
                                      <p:tavLst>
                                        <p:tav tm="0">
                                          <p:val>
                                            <p:strVal val="ppt_x"/>
                                          </p:val>
                                        </p:tav>
                                        <p:tav tm="100000">
                                          <p:val>
                                            <p:strVal val="ppt_x"/>
                                          </p:val>
                                        </p:tav>
                                      </p:tavLst>
                                    </p:anim>
                                    <p:anim calcmode="lin" valueType="num">
                                      <p:cBhvr>
                                        <p:cTn id="22" dur="1000"/>
                                        <p:tgtEl>
                                          <p:spTgt spid="2"/>
                                        </p:tgtEl>
                                        <p:attrNameLst>
                                          <p:attrName>ppt_y</p:attrName>
                                        </p:attrNameLst>
                                      </p:cBhvr>
                                      <p:tavLst>
                                        <p:tav tm="0">
                                          <p:val>
                                            <p:strVal val="ppt_y"/>
                                          </p:val>
                                        </p:tav>
                                        <p:tav tm="100000">
                                          <p:val>
                                            <p:strVal val="ppt_y-.1"/>
                                          </p:val>
                                        </p:tav>
                                      </p:tavLst>
                                    </p:anim>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1000"/>
                            </p:stCondLst>
                            <p:childTnLst>
                              <p:par>
                                <p:cTn id="25" presetID="3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900" decel="100000" fill="hold"/>
                                        <p:tgtEl>
                                          <p:spTgt spid="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xit" presetSubtype="0" fill="hold" nodeType="clickEffect">
                                  <p:stCondLst>
                                    <p:cond delay="0"/>
                                  </p:stCondLst>
                                  <p:childTnLst>
                                    <p:animEffect transition="out" filter="fade">
                                      <p:cBhvr>
                                        <p:cTn id="34" dur="1000"/>
                                        <p:tgtEl>
                                          <p:spTgt spid="3"/>
                                        </p:tgtEl>
                                      </p:cBhvr>
                                    </p:animEffect>
                                    <p:anim calcmode="lin" valueType="num">
                                      <p:cBhvr>
                                        <p:cTn id="35" dur="1000"/>
                                        <p:tgtEl>
                                          <p:spTgt spid="3"/>
                                        </p:tgtEl>
                                        <p:attrNameLst>
                                          <p:attrName>ppt_x</p:attrName>
                                        </p:attrNameLst>
                                      </p:cBhvr>
                                      <p:tavLst>
                                        <p:tav tm="0">
                                          <p:val>
                                            <p:strVal val="ppt_x"/>
                                          </p:val>
                                        </p:tav>
                                        <p:tav tm="100000">
                                          <p:val>
                                            <p:strVal val="ppt_x"/>
                                          </p:val>
                                        </p:tav>
                                      </p:tavLst>
                                    </p:anim>
                                    <p:anim calcmode="lin" valueType="num">
                                      <p:cBhvr>
                                        <p:cTn id="36" dur="1000"/>
                                        <p:tgtEl>
                                          <p:spTgt spid="3"/>
                                        </p:tgtEl>
                                        <p:attrNameLst>
                                          <p:attrName>ppt_y</p:attrName>
                                        </p:attrNameLst>
                                      </p:cBhvr>
                                      <p:tavLst>
                                        <p:tav tm="0">
                                          <p:val>
                                            <p:strVal val="ppt_y"/>
                                          </p:val>
                                        </p:tav>
                                        <p:tav tm="100000">
                                          <p:val>
                                            <p:strVal val="ppt_y-.1"/>
                                          </p:val>
                                        </p:tav>
                                      </p:tavLst>
                                    </p:anim>
                                    <p:set>
                                      <p:cBhvr>
                                        <p:cTn id="37" dur="1" fill="hold">
                                          <p:stCondLst>
                                            <p:cond delay="999"/>
                                          </p:stCondLst>
                                        </p:cTn>
                                        <p:tgtEl>
                                          <p:spTgt spid="3"/>
                                        </p:tgtEl>
                                        <p:attrNameLst>
                                          <p:attrName>style.visibility</p:attrName>
                                        </p:attrNameLst>
                                      </p:cBhvr>
                                      <p:to>
                                        <p:strVal val="hidden"/>
                                      </p:to>
                                    </p:set>
                                  </p:childTnLst>
                                </p:cTn>
                              </p:par>
                            </p:childTnLst>
                          </p:cTn>
                        </p:par>
                        <p:par>
                          <p:cTn id="38" fill="hold">
                            <p:stCondLst>
                              <p:cond delay="1000"/>
                            </p:stCondLst>
                            <p:childTnLst>
                              <p:par>
                                <p:cTn id="39" presetID="37"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900" decel="100000" fill="hold"/>
                                        <p:tgtEl>
                                          <p:spTgt spid="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11724"/>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3" name="TextBox 32"/>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grpSp>
        <p:nvGrpSpPr>
          <p:cNvPr id="30751" name="Group 51"/>
          <p:cNvGrpSpPr>
            <a:grpSpLocks/>
          </p:cNvGrpSpPr>
          <p:nvPr/>
        </p:nvGrpSpPr>
        <p:grpSpPr bwMode="auto">
          <a:xfrm>
            <a:off x="0" y="2366881"/>
            <a:ext cx="9144000" cy="3714260"/>
            <a:chOff x="0" y="2824145"/>
            <a:chExt cx="9143999" cy="3713639"/>
          </a:xfrm>
        </p:grpSpPr>
        <p:sp>
          <p:nvSpPr>
            <p:cNvPr id="30752" name="TextBox 48"/>
            <p:cNvSpPr txBox="1">
              <a:spLocks noChangeArrowheads="1"/>
            </p:cNvSpPr>
            <p:nvPr/>
          </p:nvSpPr>
          <p:spPr bwMode="auto">
            <a:xfrm>
              <a:off x="0" y="2824145"/>
              <a:ext cx="9143999" cy="212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00B0F0"/>
                  </a:solidFill>
                  <a:latin typeface="Calibri" charset="0"/>
                </a:rPr>
                <a:t>“</a:t>
              </a:r>
              <a:r>
                <a:rPr lang="en-US" sz="4400" i="1" dirty="0" smtClean="0">
                  <a:solidFill>
                    <a:schemeClr val="bg1"/>
                  </a:solidFill>
                  <a:latin typeface="Calibri" charset="0"/>
                </a:rPr>
                <a:t>56%</a:t>
              </a:r>
              <a:r>
                <a:rPr lang="en-US" sz="4400" i="1" dirty="0" smtClean="0">
                  <a:solidFill>
                    <a:srgbClr val="00B0F0"/>
                  </a:solidFill>
                  <a:latin typeface="Calibri" charset="0"/>
                </a:rPr>
                <a:t> of businesses say they </a:t>
              </a:r>
            </a:p>
            <a:p>
              <a:pPr algn="ctr" eaLnBrk="1" hangingPunct="1"/>
              <a:r>
                <a:rPr lang="en-US" sz="4400" i="1" dirty="0" smtClean="0">
                  <a:solidFill>
                    <a:srgbClr val="00B0F0"/>
                  </a:solidFill>
                  <a:latin typeface="Calibri" charset="0"/>
                </a:rPr>
                <a:t>plan to </a:t>
              </a:r>
              <a:r>
                <a:rPr lang="en-US" sz="4400" i="1" dirty="0" smtClean="0">
                  <a:solidFill>
                    <a:schemeClr val="bg1"/>
                  </a:solidFill>
                  <a:latin typeface="Calibri" charset="0"/>
                </a:rPr>
                <a:t>increase</a:t>
              </a:r>
              <a:r>
                <a:rPr lang="en-US" sz="4400" i="1" dirty="0" smtClean="0">
                  <a:solidFill>
                    <a:srgbClr val="00B0F0"/>
                  </a:solidFill>
                  <a:latin typeface="Calibri" charset="0"/>
                </a:rPr>
                <a:t> their use of </a:t>
              </a:r>
            </a:p>
            <a:p>
              <a:pPr algn="ctr" eaLnBrk="1" hangingPunct="1"/>
              <a:r>
                <a:rPr lang="en-US" sz="4400" i="1" dirty="0" smtClean="0">
                  <a:solidFill>
                    <a:schemeClr val="bg1"/>
                  </a:solidFill>
                  <a:latin typeface="Calibri" charset="0"/>
                </a:rPr>
                <a:t>email marketing </a:t>
              </a:r>
              <a:r>
                <a:rPr lang="en-US" sz="4400" i="1" dirty="0" smtClean="0">
                  <a:solidFill>
                    <a:srgbClr val="00B0F0"/>
                  </a:solidFill>
                  <a:latin typeface="Calibri" charset="0"/>
                </a:rPr>
                <a:t>in 2013.</a:t>
              </a:r>
              <a:r>
                <a:rPr lang="en-US" sz="4400" dirty="0">
                  <a:solidFill>
                    <a:srgbClr val="00B0F0"/>
                  </a:solidFill>
                  <a:latin typeface="Calibri" charset="0"/>
                </a:rPr>
                <a:t>”</a:t>
              </a:r>
            </a:p>
          </p:txBody>
        </p:sp>
        <p:sp>
          <p:nvSpPr>
            <p:cNvPr id="30753" name="TextBox 50"/>
            <p:cNvSpPr txBox="1">
              <a:spLocks noChangeArrowheads="1"/>
            </p:cNvSpPr>
            <p:nvPr/>
          </p:nvSpPr>
          <p:spPr bwMode="auto">
            <a:xfrm>
              <a:off x="2963079" y="5706923"/>
              <a:ext cx="5599897" cy="83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i="1" dirty="0" smtClean="0">
                  <a:solidFill>
                    <a:srgbClr val="00B0F0"/>
                  </a:solidFill>
                  <a:latin typeface="Calibri" charset="0"/>
                </a:rPr>
                <a:t>~ Source: The small and midsize business email marketing survey, 2013</a:t>
              </a:r>
              <a:endParaRPr lang="en-US" i="1" dirty="0">
                <a:solidFill>
                  <a:srgbClr val="00B0F0"/>
                </a:solidFill>
                <a:latin typeface="Calibri" charset="0"/>
              </a:endParaRPr>
            </a:p>
          </p:txBody>
        </p:sp>
      </p:grpSp>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69633508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5526" y="2616283"/>
            <a:ext cx="6095497" cy="3548019"/>
          </a:xfrm>
          <a:prstGeom prst="rect">
            <a:avLst/>
          </a:prstGeom>
        </p:spPr>
      </p:pic>
      <p:sp>
        <p:nvSpPr>
          <p:cNvPr id="11" name="TextBox 10"/>
          <p:cNvSpPr txBox="1"/>
          <p:nvPr/>
        </p:nvSpPr>
        <p:spPr>
          <a:xfrm>
            <a:off x="2743200" y="3031845"/>
            <a:ext cx="2274282"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Hello</a:t>
            </a:r>
            <a:endParaRPr lang="en-US" sz="7200" dirty="0">
              <a:solidFill>
                <a:schemeClr val="bg1"/>
              </a:solidFill>
              <a:latin typeface="+mn-lt"/>
              <a:ea typeface="+mn-ea"/>
              <a:cs typeface="+mn-cs"/>
            </a:endParaRPr>
          </a:p>
        </p:txBody>
      </p:sp>
      <p:sp>
        <p:nvSpPr>
          <p:cNvPr id="8" name="TextBox 7"/>
          <p:cNvSpPr txBox="1"/>
          <p:nvPr/>
        </p:nvSpPr>
        <p:spPr>
          <a:xfrm>
            <a:off x="1594346" y="2510811"/>
            <a:ext cx="3423136" cy="769441"/>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Have Them At</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6" y="1890075"/>
            <a:ext cx="2158898" cy="2743199"/>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597371" y="3110568"/>
            <a:ext cx="499283" cy="1042882"/>
          </a:xfrm>
          <a:prstGeom prst="rect">
            <a:avLst/>
          </a:prstGeom>
        </p:spPr>
      </p:pic>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614830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 presetClass="entr" presetSubtype="0"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2500"/>
                            </p:stCondLst>
                            <p:childTnLst>
                              <p:par>
                                <p:cTn id="19" presetID="1" presetClass="exit" presetSubtype="0" fill="hold" nodeType="afterEffect">
                                  <p:stCondLst>
                                    <p:cond delay="500"/>
                                  </p:stCondLst>
                                  <p:childTnLst>
                                    <p:set>
                                      <p:cBhvr>
                                        <p:cTn id="20" dur="1" fill="hold">
                                          <p:stCondLst>
                                            <p:cond delay="0"/>
                                          </p:stCondLst>
                                        </p:cTn>
                                        <p:tgtEl>
                                          <p:spTgt spid="2"/>
                                        </p:tgtEl>
                                        <p:attrNameLst>
                                          <p:attrName>style.visibility</p:attrName>
                                        </p:attrNameLst>
                                      </p:cBhvr>
                                      <p:to>
                                        <p:strVal val="hidden"/>
                                      </p:to>
                                    </p:set>
                                  </p:childTnLst>
                                </p:cTn>
                              </p:par>
                            </p:childTnLst>
                          </p:cTn>
                        </p:par>
                        <p:par>
                          <p:cTn id="21" fill="hold">
                            <p:stCondLst>
                              <p:cond delay="3000"/>
                            </p:stCondLst>
                            <p:childTnLst>
                              <p:par>
                                <p:cTn id="22" presetID="1" presetClass="entr" presetSubtype="0" fill="hold" nodeType="afterEffect">
                                  <p:stCondLst>
                                    <p:cond delay="50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9" name="TextBox 28"/>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526" y="2616283"/>
            <a:ext cx="6095497" cy="3548019"/>
          </a:xfrm>
          <a:prstGeom prst="rect">
            <a:avLst/>
          </a:prstGeom>
        </p:spPr>
      </p:pic>
      <p:sp>
        <p:nvSpPr>
          <p:cNvPr id="31" name="TextBox 30"/>
          <p:cNvSpPr txBox="1">
            <a:spLocks noChangeArrowheads="1"/>
          </p:cNvSpPr>
          <p:nvPr/>
        </p:nvSpPr>
        <p:spPr bwMode="auto">
          <a:xfrm>
            <a:off x="0" y="2743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Track visitor behavior</a:t>
            </a: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20302732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9" name="TextBox 28"/>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526" y="2616283"/>
            <a:ext cx="6095497" cy="3548019"/>
          </a:xfrm>
          <a:prstGeom prst="rect">
            <a:avLst/>
          </a:prstGeom>
        </p:spPr>
      </p:pic>
      <p:sp>
        <p:nvSpPr>
          <p:cNvPr id="31" name="TextBox 30"/>
          <p:cNvSpPr txBox="1">
            <a:spLocks noChangeArrowheads="1"/>
          </p:cNvSpPr>
          <p:nvPr/>
        </p:nvSpPr>
        <p:spPr bwMode="auto">
          <a:xfrm>
            <a:off x="0" y="2743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rgbClr val="123859"/>
                </a:solidFill>
                <a:latin typeface="Calibri" charset="0"/>
              </a:rPr>
              <a:t>Track visitor behavior</a:t>
            </a: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9" name="TextBox 8"/>
          <p:cNvSpPr txBox="1">
            <a:spLocks noChangeArrowheads="1"/>
          </p:cNvSpPr>
          <p:nvPr/>
        </p:nvSpPr>
        <p:spPr bwMode="auto">
          <a:xfrm>
            <a:off x="0" y="1525588"/>
            <a:ext cx="55562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Opens</a:t>
            </a:r>
          </a:p>
        </p:txBody>
      </p:sp>
      <p:sp>
        <p:nvSpPr>
          <p:cNvPr id="11" name="TextBox 10"/>
          <p:cNvSpPr txBox="1">
            <a:spLocks noChangeArrowheads="1"/>
          </p:cNvSpPr>
          <p:nvPr/>
        </p:nvSpPr>
        <p:spPr bwMode="auto">
          <a:xfrm>
            <a:off x="0" y="3987800"/>
            <a:ext cx="5289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chemeClr val="bg1"/>
                </a:solidFill>
                <a:latin typeface="Calibri" charset="0"/>
              </a:rPr>
              <a:t>Bounces</a:t>
            </a:r>
          </a:p>
        </p:txBody>
      </p:sp>
      <p:sp>
        <p:nvSpPr>
          <p:cNvPr id="12" name="TextBox 11"/>
          <p:cNvSpPr txBox="1">
            <a:spLocks noChangeArrowheads="1"/>
          </p:cNvSpPr>
          <p:nvPr/>
        </p:nvSpPr>
        <p:spPr bwMode="auto">
          <a:xfrm>
            <a:off x="3206750" y="2060575"/>
            <a:ext cx="5937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chemeClr val="bg1"/>
                </a:solidFill>
                <a:latin typeface="Calibri" charset="0"/>
              </a:rPr>
              <a:t>Views</a:t>
            </a:r>
          </a:p>
        </p:txBody>
      </p:sp>
      <p:sp>
        <p:nvSpPr>
          <p:cNvPr id="13" name="TextBox 12"/>
          <p:cNvSpPr txBox="1">
            <a:spLocks noChangeArrowheads="1"/>
          </p:cNvSpPr>
          <p:nvPr/>
        </p:nvSpPr>
        <p:spPr bwMode="auto">
          <a:xfrm>
            <a:off x="1871663" y="682625"/>
            <a:ext cx="70183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Clicks</a:t>
            </a:r>
          </a:p>
        </p:txBody>
      </p:sp>
      <p:sp>
        <p:nvSpPr>
          <p:cNvPr id="14" name="TextBox 13"/>
          <p:cNvSpPr txBox="1">
            <a:spLocks noChangeArrowheads="1"/>
          </p:cNvSpPr>
          <p:nvPr/>
        </p:nvSpPr>
        <p:spPr bwMode="auto">
          <a:xfrm>
            <a:off x="2728913" y="4857750"/>
            <a:ext cx="64150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chemeClr val="bg1"/>
                </a:solidFill>
                <a:latin typeface="Calibri" charset="0"/>
              </a:rPr>
              <a:t>Forwards</a:t>
            </a:r>
          </a:p>
        </p:txBody>
      </p:sp>
      <p:sp>
        <p:nvSpPr>
          <p:cNvPr id="15" name="Rectangle 14"/>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7091227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nodeType="afterGroup">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3" name="TextBox 32"/>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43" name="Picture 4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526" y="2616283"/>
            <a:ext cx="6095497" cy="3548019"/>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48" name="TextBox 47"/>
          <p:cNvSpPr txBox="1">
            <a:spLocks noChangeArrowheads="1"/>
          </p:cNvSpPr>
          <p:nvPr/>
        </p:nvSpPr>
        <p:spPr bwMode="auto">
          <a:xfrm>
            <a:off x="0" y="2483783"/>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Identify</a:t>
            </a:r>
          </a:p>
          <a:p>
            <a:pPr algn="ctr" eaLnBrk="1" hangingPunct="1"/>
            <a:r>
              <a:rPr lang="en-US" sz="6000" dirty="0" smtClean="0">
                <a:solidFill>
                  <a:schemeClr val="bg1"/>
                </a:solidFill>
                <a:latin typeface="Calibri" charset="0"/>
              </a:rPr>
              <a:t>the </a:t>
            </a:r>
            <a:r>
              <a:rPr lang="en-US" sz="6000" dirty="0">
                <a:solidFill>
                  <a:schemeClr val="bg1"/>
                </a:solidFill>
                <a:latin typeface="Calibri" charset="0"/>
              </a:rPr>
              <a:t>major segments </a:t>
            </a:r>
          </a:p>
        </p:txBody>
      </p:sp>
      <p:sp>
        <p:nvSpPr>
          <p:cNvPr id="31" name="TextBox 30"/>
          <p:cNvSpPr txBox="1">
            <a:spLocks noChangeArrowheads="1"/>
          </p:cNvSpPr>
          <p:nvPr/>
        </p:nvSpPr>
        <p:spPr bwMode="auto">
          <a:xfrm>
            <a:off x="-25337" y="246155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Actively </a:t>
            </a:r>
            <a:r>
              <a:rPr lang="en-US" sz="6000" dirty="0" smtClean="0">
                <a:solidFill>
                  <a:schemeClr val="bg1"/>
                </a:solidFill>
                <a:latin typeface="Calibri" charset="0"/>
              </a:rPr>
              <a:t>Engaged </a:t>
            </a:r>
          </a:p>
          <a:p>
            <a:pPr algn="ctr" eaLnBrk="1" hangingPunct="1"/>
            <a:r>
              <a:rPr lang="en-US" sz="6000" dirty="0" smtClean="0">
                <a:solidFill>
                  <a:schemeClr val="bg1"/>
                </a:solidFill>
                <a:latin typeface="Calibri" charset="0"/>
              </a:rPr>
              <a:t>Subscribers</a:t>
            </a:r>
            <a:endParaRPr lang="en-US" sz="6000" dirty="0">
              <a:solidFill>
                <a:schemeClr val="bg1"/>
              </a:solidFill>
              <a:latin typeface="Calibri" charset="0"/>
            </a:endParaRPr>
          </a:p>
        </p:txBody>
      </p:sp>
      <p:sp>
        <p:nvSpPr>
          <p:cNvPr id="32" name="TextBox 31"/>
          <p:cNvSpPr txBox="1">
            <a:spLocks noChangeArrowheads="1"/>
          </p:cNvSpPr>
          <p:nvPr/>
        </p:nvSpPr>
        <p:spPr bwMode="auto">
          <a:xfrm>
            <a:off x="0" y="2473792"/>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Potential</a:t>
            </a:r>
          </a:p>
          <a:p>
            <a:pPr algn="ctr" eaLnBrk="1" hangingPunct="1"/>
            <a:r>
              <a:rPr lang="en-US" sz="6000" dirty="0" smtClean="0">
                <a:solidFill>
                  <a:schemeClr val="bg1"/>
                </a:solidFill>
                <a:latin typeface="Calibri" charset="0"/>
              </a:rPr>
              <a:t>Subscribers</a:t>
            </a:r>
            <a:endParaRPr lang="en-US" sz="6000" dirty="0">
              <a:solidFill>
                <a:schemeClr val="bg1"/>
              </a:solidFill>
              <a:latin typeface="Calibri" charset="0"/>
            </a:endParaRPr>
          </a:p>
        </p:txBody>
      </p:sp>
      <p:sp>
        <p:nvSpPr>
          <p:cNvPr id="41" name="Rectangle 4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42" name="TextBox 41"/>
          <p:cNvSpPr txBox="1">
            <a:spLocks noChangeArrowheads="1"/>
          </p:cNvSpPr>
          <p:nvPr/>
        </p:nvSpPr>
        <p:spPr bwMode="auto">
          <a:xfrm>
            <a:off x="0" y="2490587"/>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Lapsed</a:t>
            </a:r>
          </a:p>
          <a:p>
            <a:pPr algn="ctr" eaLnBrk="1" hangingPunct="1"/>
            <a:r>
              <a:rPr lang="en-US" sz="6000" dirty="0" smtClean="0">
                <a:solidFill>
                  <a:schemeClr val="bg1"/>
                </a:solidFill>
                <a:latin typeface="Calibri" charset="0"/>
              </a:rPr>
              <a:t>Subscribers</a:t>
            </a:r>
            <a:endParaRPr lang="en-US" sz="6000" dirty="0">
              <a:solidFill>
                <a:schemeClr val="bg1"/>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par>
                                <p:cTn id="13" presetID="42"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42"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par>
                                <p:cTn id="33" presetID="42" presetClass="entr" presetSubtype="0" fill="hold" grpId="1"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31" grpId="0"/>
      <p:bldP spid="31" grpId="1"/>
      <p:bldP spid="32" grpId="0"/>
      <p:bldP spid="32" grpId="1"/>
      <p:bldP spid="4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1" name="TextBox 10"/>
          <p:cNvSpPr txBox="1"/>
          <p:nvPr/>
        </p:nvSpPr>
        <p:spPr>
          <a:xfrm>
            <a:off x="1266092" y="2377386"/>
            <a:ext cx="3751390" cy="769441"/>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4400" dirty="0" smtClean="0">
                <a:solidFill>
                  <a:srgbClr val="00B0F0"/>
                </a:solidFill>
                <a:latin typeface="+mn-lt"/>
              </a:rPr>
              <a:t>Personal Using</a:t>
            </a:r>
            <a:endParaRPr lang="en-US" sz="4400" dirty="0">
              <a:solidFill>
                <a:srgbClr val="00B0F0"/>
              </a:solidFill>
              <a:latin typeface="+mn-lt"/>
              <a:ea typeface="+mn-ea"/>
              <a:cs typeface="+mn-cs"/>
            </a:endParaRPr>
          </a:p>
        </p:txBody>
      </p:sp>
      <p:sp>
        <p:nvSpPr>
          <p:cNvPr id="8" name="TextBox 7"/>
          <p:cNvSpPr txBox="1"/>
          <p:nvPr/>
        </p:nvSpPr>
        <p:spPr>
          <a:xfrm>
            <a:off x="2981324" y="1795708"/>
            <a:ext cx="2036157" cy="769441"/>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Make It</a:t>
            </a:r>
            <a:endParaRPr lang="en-US" sz="4400" dirty="0">
              <a:solidFill>
                <a:srgbClr val="00B0F0"/>
              </a:solidFill>
              <a:latin typeface="+mn-lt"/>
              <a:ea typeface="+mn-ea"/>
              <a:cs typeface="+mn-cs"/>
            </a:endParaRPr>
          </a:p>
        </p:txBody>
      </p:sp>
      <p:sp>
        <p:nvSpPr>
          <p:cNvPr id="9" name="TextBox 8"/>
          <p:cNvSpPr txBox="1"/>
          <p:nvPr/>
        </p:nvSpPr>
        <p:spPr>
          <a:xfrm>
            <a:off x="136525" y="2835035"/>
            <a:ext cx="4880957" cy="1200329"/>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7200" dirty="0" smtClean="0">
                <a:solidFill>
                  <a:schemeClr val="bg1"/>
                </a:solidFill>
                <a:latin typeface="+mj-lt"/>
                <a:ea typeface="+mn-ea"/>
                <a:cs typeface="+mn-cs"/>
              </a:rPr>
              <a:t>Automation</a:t>
            </a:r>
            <a:endParaRPr lang="en-US" sz="7200" dirty="0">
              <a:solidFill>
                <a:schemeClr val="bg1"/>
              </a:solidFill>
              <a:latin typeface="+mj-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6" y="2180428"/>
            <a:ext cx="3168712" cy="1639889"/>
          </a:xfrm>
          <a:prstGeom prst="rect">
            <a:avLst/>
          </a:prstGeom>
        </p:spPr>
      </p:pic>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243000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1"/>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5" name="TextBox 14"/>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25" name="Picture 24"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7" name="TextBox 16"/>
          <p:cNvSpPr txBox="1">
            <a:spLocks noChangeArrowheads="1"/>
          </p:cNvSpPr>
          <p:nvPr/>
        </p:nvSpPr>
        <p:spPr bwMode="auto">
          <a:xfrm>
            <a:off x="0" y="2009775"/>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rgbClr val="00B0F0"/>
                </a:solidFill>
                <a:latin typeface="Calibri" charset="0"/>
              </a:rPr>
              <a:t>What </a:t>
            </a:r>
            <a:r>
              <a:rPr lang="en-US" sz="6000" dirty="0" smtClean="0">
                <a:solidFill>
                  <a:srgbClr val="00B0F0"/>
                </a:solidFill>
                <a:latin typeface="Calibri" charset="0"/>
              </a:rPr>
              <a:t>is</a:t>
            </a:r>
          </a:p>
          <a:p>
            <a:pPr algn="ctr" eaLnBrk="1" hangingPunct="1"/>
            <a:r>
              <a:rPr lang="en-US" sz="6000" dirty="0" smtClean="0">
                <a:solidFill>
                  <a:schemeClr val="bg1"/>
                </a:solidFill>
                <a:latin typeface="Calibri" charset="0"/>
              </a:rPr>
              <a:t>Multi-channel</a:t>
            </a:r>
          </a:p>
          <a:p>
            <a:pPr algn="ctr" eaLnBrk="1" hangingPunct="1"/>
            <a:r>
              <a:rPr lang="en-US" sz="6000" dirty="0" smtClean="0">
                <a:solidFill>
                  <a:schemeClr val="bg1"/>
                </a:solidFill>
                <a:latin typeface="Calibri" charset="0"/>
              </a:rPr>
              <a:t>Engagement</a:t>
            </a:r>
            <a:r>
              <a:rPr lang="en-US" sz="6000" dirty="0" smtClean="0">
                <a:solidFill>
                  <a:srgbClr val="00B0F0"/>
                </a:solidFill>
                <a:latin typeface="Calibri" charset="0"/>
              </a:rPr>
              <a:t>?</a:t>
            </a:r>
            <a:endParaRPr lang="en-US" sz="6000" dirty="0">
              <a:solidFill>
                <a:srgbClr val="00B0F0"/>
              </a:solidFill>
              <a:latin typeface="Calibri" charset="0"/>
            </a:endParaRPr>
          </a:p>
        </p:txBody>
      </p:sp>
      <p:sp>
        <p:nvSpPr>
          <p:cNvPr id="3" name="Rectangle 2"/>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44" name="Rounded Rectangle 43"/>
          <p:cNvSpPr/>
          <p:nvPr/>
        </p:nvSpPr>
        <p:spPr>
          <a:xfrm>
            <a:off x="5184267" y="3226324"/>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a:p>
            <a:pPr algn="ctr" fontAlgn="auto">
              <a:spcBef>
                <a:spcPts val="0"/>
              </a:spcBef>
              <a:spcAft>
                <a:spcPts val="0"/>
              </a:spcAft>
              <a:defRPr/>
            </a:pPr>
            <a:endParaRPr lang="en-US" sz="1000" dirty="0">
              <a:solidFill>
                <a:srgbClr val="003A1A"/>
              </a:solidFill>
            </a:endParaRPr>
          </a:p>
          <a:p>
            <a:pPr algn="ctr" fontAlgn="auto">
              <a:spcBef>
                <a:spcPts val="0"/>
              </a:spcBef>
              <a:spcAft>
                <a:spcPts val="0"/>
              </a:spcAft>
              <a:defRPr/>
            </a:pPr>
            <a:endParaRPr lang="en-US" sz="1000" dirty="0">
              <a:solidFill>
                <a:srgbClr val="003A1A"/>
              </a:solidFill>
            </a:endParaRPr>
          </a:p>
          <a:p>
            <a:pPr algn="ctr" fontAlgn="auto">
              <a:spcBef>
                <a:spcPts val="0"/>
              </a:spcBef>
              <a:spcAft>
                <a:spcPts val="0"/>
              </a:spcAft>
              <a:defRPr/>
            </a:pPr>
            <a:endParaRPr lang="en-US" sz="1000" dirty="0">
              <a:solidFill>
                <a:srgbClr val="003A1A"/>
              </a:solidFill>
            </a:endParaRPr>
          </a:p>
          <a:p>
            <a:pPr algn="ctr" fontAlgn="auto">
              <a:spcBef>
                <a:spcPts val="0"/>
              </a:spcBef>
              <a:spcAft>
                <a:spcPts val="0"/>
              </a:spcAft>
              <a:defRPr/>
            </a:pPr>
            <a:endParaRPr lang="en-US" sz="1000" dirty="0">
              <a:solidFill>
                <a:srgbClr val="003A1A"/>
              </a:solidFill>
            </a:endParaRPr>
          </a:p>
        </p:txBody>
      </p:sp>
      <p:sp>
        <p:nvSpPr>
          <p:cNvPr id="45" name="Rounded Rectangle 44"/>
          <p:cNvSpPr/>
          <p:nvPr/>
        </p:nvSpPr>
        <p:spPr>
          <a:xfrm>
            <a:off x="5725847" y="2480553"/>
            <a:ext cx="1371600" cy="1571916"/>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Segment</a:t>
            </a:r>
            <a:endParaRPr lang="en-US" sz="1000" dirty="0">
              <a:solidFill>
                <a:schemeClr val="accent2">
                  <a:lumMod val="50000"/>
                </a:schemeClr>
              </a:solidFill>
            </a:endParaRPr>
          </a:p>
          <a:p>
            <a:pPr algn="ctr" fontAlgn="auto">
              <a:spcBef>
                <a:spcPts val="0"/>
              </a:spcBef>
              <a:spcAft>
                <a:spcPts val="0"/>
              </a:spcAft>
              <a:defRPr/>
            </a:pPr>
            <a:endParaRPr lang="en-US" sz="1000" dirty="0">
              <a:solidFill>
                <a:schemeClr val="accent2">
                  <a:lumMod val="50000"/>
                </a:schemeClr>
              </a:solidFill>
            </a:endParaRPr>
          </a:p>
        </p:txBody>
      </p:sp>
      <p:sp>
        <p:nvSpPr>
          <p:cNvPr id="46" name="Rounded Rectangle 45"/>
          <p:cNvSpPr/>
          <p:nvPr/>
        </p:nvSpPr>
        <p:spPr>
          <a:xfrm>
            <a:off x="3991181" y="2745750"/>
            <a:ext cx="1371600" cy="1038687"/>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47" name="Elbow Connector 46"/>
          <p:cNvCxnSpPr>
            <a:stCxn id="54" idx="3"/>
            <a:endCxn id="52" idx="1"/>
          </p:cNvCxnSpPr>
          <p:nvPr/>
        </p:nvCxnSpPr>
        <p:spPr>
          <a:xfrm>
            <a:off x="5120123" y="3387916"/>
            <a:ext cx="820267" cy="314639"/>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54" idx="3"/>
            <a:endCxn id="53" idx="1"/>
          </p:cNvCxnSpPr>
          <p:nvPr/>
        </p:nvCxnSpPr>
        <p:spPr>
          <a:xfrm flipV="1">
            <a:off x="5120123" y="3095176"/>
            <a:ext cx="829144" cy="292740"/>
          </a:xfrm>
          <a:prstGeom prst="bentConnector3">
            <a:avLst>
              <a:gd name="adj1" fmla="val 48826"/>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187509" y="2110889"/>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50" name="Elbow Connector 49"/>
          <p:cNvCxnSpPr>
            <a:endCxn id="55" idx="1"/>
          </p:cNvCxnSpPr>
          <p:nvPr/>
        </p:nvCxnSpPr>
        <p:spPr>
          <a:xfrm>
            <a:off x="4578438" y="3702555"/>
            <a:ext cx="823614" cy="142683"/>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1" name="Elbow Connector 50"/>
          <p:cNvCxnSpPr>
            <a:endCxn id="56" idx="1"/>
          </p:cNvCxnSpPr>
          <p:nvPr/>
        </p:nvCxnSpPr>
        <p:spPr>
          <a:xfrm flipV="1">
            <a:off x="4587315" y="2722292"/>
            <a:ext cx="823614" cy="37288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940390" y="347395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&gt;$10M/yr</a:t>
            </a:r>
            <a:endParaRPr lang="en-US" sz="1000" i="1" dirty="0">
              <a:solidFill>
                <a:schemeClr val="bg1"/>
              </a:solidFill>
            </a:endParaRPr>
          </a:p>
        </p:txBody>
      </p:sp>
      <p:sp>
        <p:nvSpPr>
          <p:cNvPr id="53" name="Rounded Rectangle 52"/>
          <p:cNvSpPr/>
          <p:nvPr/>
        </p:nvSpPr>
        <p:spPr>
          <a:xfrm>
            <a:off x="5949267" y="2866576"/>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&lt;$10M/yr</a:t>
            </a:r>
          </a:p>
        </p:txBody>
      </p:sp>
      <p:sp>
        <p:nvSpPr>
          <p:cNvPr id="54" name="Rounded Rectangle 53"/>
          <p:cNvSpPr/>
          <p:nvPr/>
        </p:nvSpPr>
        <p:spPr>
          <a:xfrm>
            <a:off x="4205723" y="315931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New Lead</a:t>
            </a:r>
            <a:endParaRPr lang="en-US" sz="1100" i="1" dirty="0">
              <a:solidFill>
                <a:schemeClr val="bg1"/>
              </a:solidFill>
            </a:endParaRPr>
          </a:p>
        </p:txBody>
      </p:sp>
      <p:sp>
        <p:nvSpPr>
          <p:cNvPr id="55" name="Rounded Rectangle 54"/>
          <p:cNvSpPr/>
          <p:nvPr/>
        </p:nvSpPr>
        <p:spPr>
          <a:xfrm>
            <a:off x="5402052" y="3616638"/>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Manual Sales</a:t>
            </a:r>
            <a:endParaRPr lang="en-US" sz="1000" dirty="0">
              <a:solidFill>
                <a:schemeClr val="bg1"/>
              </a:solidFill>
            </a:endParaRPr>
          </a:p>
        </p:txBody>
      </p:sp>
      <p:sp>
        <p:nvSpPr>
          <p:cNvPr id="56" name="Rounded Rectangle 55"/>
          <p:cNvSpPr/>
          <p:nvPr/>
        </p:nvSpPr>
        <p:spPr>
          <a:xfrm>
            <a:off x="5410929" y="2493692"/>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Welcome Email</a:t>
            </a:r>
            <a:endParaRPr lang="en-US" sz="1100" dirty="0">
              <a:solidFill>
                <a:schemeClr val="bg1"/>
              </a:solidFill>
            </a:endParaRPr>
          </a:p>
        </p:txBody>
      </p:sp>
      <p:sp>
        <p:nvSpPr>
          <p:cNvPr id="21" name="Rectangle 2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strips(upRight)">
                                      <p:cBhvr>
                                        <p:cTn id="17" dur="500"/>
                                        <p:tgtEl>
                                          <p:spTgt spid="48"/>
                                        </p:tgtEl>
                                      </p:cBhvr>
                                    </p:animEffect>
                                  </p:childTnLst>
                                </p:cTn>
                              </p:par>
                              <p:par>
                                <p:cTn id="18" presetID="10"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strips(downRight)">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path" presetSubtype="0" accel="50000" decel="50000" fill="hold" nodeType="clickEffect">
                                  <p:stCondLst>
                                    <p:cond delay="0"/>
                                  </p:stCondLst>
                                  <p:childTnLst>
                                    <p:animMotion origin="layout" path="M 1.66667E-6 2.59259E-6 L -0.25347 2.59259E-6 " pathEditMode="relative" rAng="0" ptsTypes="AA">
                                      <p:cBhvr>
                                        <p:cTn id="32" dur="1000" fill="hold"/>
                                        <p:tgtEl>
                                          <p:spTgt spid="46"/>
                                        </p:tgtEl>
                                        <p:attrNameLst>
                                          <p:attrName>ppt_x</p:attrName>
                                          <p:attrName>ppt_y</p:attrName>
                                        </p:attrNameLst>
                                      </p:cBhvr>
                                      <p:rCtr x="-127" y="0"/>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1000" fill="hold"/>
                                        <p:tgtEl>
                                          <p:spTgt spid="45"/>
                                        </p:tgtEl>
                                        <p:attrNameLst>
                                          <p:attrName>ppt_x</p:attrName>
                                          <p:attrName>ppt_y</p:attrName>
                                        </p:attrNameLst>
                                      </p:cBhvr>
                                    </p:animMotion>
                                  </p:childTnLst>
                                </p:cTn>
                              </p:par>
                              <p:par>
                                <p:cTn id="35" presetID="35" presetClass="path" presetSubtype="0" accel="50000" decel="50000" fill="hold" nodeType="withEffect">
                                  <p:stCondLst>
                                    <p:cond delay="0"/>
                                  </p:stCondLst>
                                  <p:childTnLst>
                                    <p:animMotion origin="layout" path="M 0 0  L -0.25 0  E" pathEditMode="relative" ptsTypes="">
                                      <p:cBhvr>
                                        <p:cTn id="36" dur="1000" fill="hold"/>
                                        <p:tgtEl>
                                          <p:spTgt spid="47"/>
                                        </p:tgtEl>
                                        <p:attrNameLst>
                                          <p:attrName>ppt_x</p:attrName>
                                          <p:attrName>ppt_y</p:attrName>
                                        </p:attrNameLst>
                                      </p:cBhvr>
                                    </p:animMotion>
                                  </p:childTnLst>
                                </p:cTn>
                              </p:par>
                              <p:par>
                                <p:cTn id="37" presetID="35" presetClass="path" presetSubtype="0" accel="50000" decel="50000" fill="hold" nodeType="withEffect">
                                  <p:stCondLst>
                                    <p:cond delay="0"/>
                                  </p:stCondLst>
                                  <p:childTnLst>
                                    <p:animMotion origin="layout" path="M 0 0  L -0.25 0  E" pathEditMode="relative" ptsTypes="">
                                      <p:cBhvr>
                                        <p:cTn id="38" dur="1000" fill="hold"/>
                                        <p:tgtEl>
                                          <p:spTgt spid="48"/>
                                        </p:tgtEl>
                                        <p:attrNameLst>
                                          <p:attrName>ppt_x</p:attrName>
                                          <p:attrName>ppt_y</p:attrName>
                                        </p:attrNameLst>
                                      </p:cBhvr>
                                    </p:animMotion>
                                  </p:childTnLst>
                                </p:cTn>
                              </p:par>
                              <p:par>
                                <p:cTn id="39" presetID="35" presetClass="path" presetSubtype="0" accel="50000" decel="50000" fill="hold" nodeType="withEffect">
                                  <p:stCondLst>
                                    <p:cond delay="0"/>
                                  </p:stCondLst>
                                  <p:childTnLst>
                                    <p:animMotion origin="layout" path="M 0 0  L -0.25 0  E" pathEditMode="relative" ptsTypes="">
                                      <p:cBhvr>
                                        <p:cTn id="40" dur="1000" fill="hold"/>
                                        <p:tgtEl>
                                          <p:spTgt spid="52"/>
                                        </p:tgtEl>
                                        <p:attrNameLst>
                                          <p:attrName>ppt_x</p:attrName>
                                          <p:attrName>ppt_y</p:attrName>
                                        </p:attrNameLst>
                                      </p:cBhvr>
                                    </p:animMotion>
                                  </p:childTnLst>
                                </p:cTn>
                              </p:par>
                              <p:par>
                                <p:cTn id="41" presetID="35" presetClass="path" presetSubtype="0" accel="50000" decel="50000" fill="hold" nodeType="withEffect">
                                  <p:stCondLst>
                                    <p:cond delay="0"/>
                                  </p:stCondLst>
                                  <p:childTnLst>
                                    <p:animMotion origin="layout" path="M 0 0  L -0.25 0  E" pathEditMode="relative" ptsTypes="">
                                      <p:cBhvr>
                                        <p:cTn id="42" dur="1000" fill="hold"/>
                                        <p:tgtEl>
                                          <p:spTgt spid="53"/>
                                        </p:tgtEl>
                                        <p:attrNameLst>
                                          <p:attrName>ppt_x</p:attrName>
                                          <p:attrName>ppt_y</p:attrName>
                                        </p:attrNameLst>
                                      </p:cBhvr>
                                    </p:animMotion>
                                  </p:childTnLst>
                                </p:cTn>
                              </p:par>
                              <p:par>
                                <p:cTn id="43" presetID="35" presetClass="path" presetSubtype="0" accel="50000" decel="50000" fill="hold" nodeType="withEffect">
                                  <p:stCondLst>
                                    <p:cond delay="0"/>
                                  </p:stCondLst>
                                  <p:childTnLst>
                                    <p:animMotion origin="layout" path="M 0 0  L -0.25 0  E" pathEditMode="relative" ptsTypes="">
                                      <p:cBhvr>
                                        <p:cTn id="44" dur="1000" fill="hold"/>
                                        <p:tgtEl>
                                          <p:spTgt spid="54"/>
                                        </p:tgtEl>
                                        <p:attrNameLst>
                                          <p:attrName>ppt_x</p:attrName>
                                          <p:attrName>ppt_y</p:attrName>
                                        </p:attrNameLst>
                                      </p:cBhvr>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3" fill="hold"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strips(upRight)">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strips(downRight)">
                                      <p:cBhvr>
                                        <p:cTn id="67" dur="500"/>
                                        <p:tgtEl>
                                          <p:spTgt spid="50"/>
                                        </p:tgtEl>
                                      </p:cBhvr>
                                    </p:animEffect>
                                  </p:childTnLst>
                                </p:cTn>
                              </p:par>
                              <p:par>
                                <p:cTn id="68" presetID="10"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4"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grpSp>
        <p:nvGrpSpPr>
          <p:cNvPr id="2" name="Group 22"/>
          <p:cNvGrpSpPr>
            <a:grpSpLocks/>
          </p:cNvGrpSpPr>
          <p:nvPr/>
        </p:nvGrpSpPr>
        <p:grpSpPr bwMode="auto">
          <a:xfrm>
            <a:off x="1676400" y="2111375"/>
            <a:ext cx="4883150" cy="2087563"/>
            <a:chOff x="1675917" y="2110889"/>
            <a:chExt cx="4883192" cy="2088201"/>
          </a:xfrm>
        </p:grpSpPr>
        <p:sp>
          <p:nvSpPr>
            <p:cNvPr id="6" name="Rounded Rectangle 5"/>
            <p:cNvSpPr/>
            <p:nvPr/>
          </p:nvSpPr>
          <p:spPr>
            <a:xfrm>
              <a:off x="5184267" y="3226324"/>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sp>
          <p:nvSpPr>
            <p:cNvPr id="7" name="Rounded Rectangle 6"/>
            <p:cNvSpPr/>
            <p:nvPr/>
          </p:nvSpPr>
          <p:spPr>
            <a:xfrm>
              <a:off x="5187509" y="2110889"/>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sp>
          <p:nvSpPr>
            <p:cNvPr id="8" name="Rounded Rectangle 7"/>
            <p:cNvSpPr/>
            <p:nvPr/>
          </p:nvSpPr>
          <p:spPr>
            <a:xfrm>
              <a:off x="3439767" y="2480553"/>
              <a:ext cx="1371600" cy="1571916"/>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Segment</a:t>
              </a:r>
              <a:endParaRPr lang="en-US" sz="1000" dirty="0">
                <a:solidFill>
                  <a:schemeClr val="accent2">
                    <a:lumMod val="50000"/>
                  </a:schemeClr>
                </a:solidFill>
              </a:endParaRPr>
            </a:p>
          </p:txBody>
        </p:sp>
        <p:sp>
          <p:nvSpPr>
            <p:cNvPr id="9" name="Rounded Rectangle 8"/>
            <p:cNvSpPr/>
            <p:nvPr/>
          </p:nvSpPr>
          <p:spPr>
            <a:xfrm>
              <a:off x="1675917" y="2745750"/>
              <a:ext cx="1371600" cy="1038687"/>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13" name="Elbow Connector 12"/>
            <p:cNvCxnSpPr>
              <a:stCxn id="17" idx="3"/>
              <a:endCxn id="22" idx="1"/>
            </p:cNvCxnSpPr>
            <p:nvPr/>
          </p:nvCxnSpPr>
          <p:spPr>
            <a:xfrm>
              <a:off x="2834043" y="3387916"/>
              <a:ext cx="820267" cy="314639"/>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7" idx="3"/>
              <a:endCxn id="21" idx="1"/>
            </p:cNvCxnSpPr>
            <p:nvPr/>
          </p:nvCxnSpPr>
          <p:spPr>
            <a:xfrm flipV="1">
              <a:off x="2834043" y="3095176"/>
              <a:ext cx="829144" cy="292740"/>
            </a:xfrm>
            <a:prstGeom prst="bentConnector3">
              <a:avLst>
                <a:gd name="adj1" fmla="val 48826"/>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18" idx="1"/>
            </p:cNvCxnSpPr>
            <p:nvPr/>
          </p:nvCxnSpPr>
          <p:spPr>
            <a:xfrm>
              <a:off x="4578438" y="3702555"/>
              <a:ext cx="823614" cy="142683"/>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919643" y="315931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New Lead</a:t>
              </a:r>
              <a:endParaRPr lang="en-US" sz="1100" i="1" dirty="0">
                <a:solidFill>
                  <a:schemeClr val="bg1"/>
                </a:solidFill>
              </a:endParaRPr>
            </a:p>
          </p:txBody>
        </p:sp>
        <p:sp>
          <p:nvSpPr>
            <p:cNvPr id="18" name="Rounded Rectangle 17"/>
            <p:cNvSpPr/>
            <p:nvPr/>
          </p:nvSpPr>
          <p:spPr>
            <a:xfrm>
              <a:off x="5402052" y="3616638"/>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Manual Sales</a:t>
              </a:r>
              <a:endParaRPr lang="en-US" sz="1000" dirty="0">
                <a:solidFill>
                  <a:schemeClr val="bg1"/>
                </a:solidFill>
              </a:endParaRPr>
            </a:p>
          </p:txBody>
        </p:sp>
        <p:sp>
          <p:nvSpPr>
            <p:cNvPr id="19" name="Rounded Rectangle 18"/>
            <p:cNvSpPr/>
            <p:nvPr/>
          </p:nvSpPr>
          <p:spPr>
            <a:xfrm>
              <a:off x="5410929" y="2493692"/>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Welcome Email</a:t>
              </a:r>
              <a:endParaRPr lang="en-US" sz="1100" dirty="0">
                <a:solidFill>
                  <a:schemeClr val="bg1"/>
                </a:solidFill>
              </a:endParaRPr>
            </a:p>
          </p:txBody>
        </p:sp>
        <p:cxnSp>
          <p:nvCxnSpPr>
            <p:cNvPr id="20" name="Elbow Connector 19"/>
            <p:cNvCxnSpPr>
              <a:stCxn id="21" idx="3"/>
              <a:endCxn id="19" idx="1"/>
            </p:cNvCxnSpPr>
            <p:nvPr/>
          </p:nvCxnSpPr>
          <p:spPr>
            <a:xfrm flipV="1">
              <a:off x="4577587" y="2722292"/>
              <a:ext cx="833342" cy="37288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663187" y="2866576"/>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&lt;$10M/yr</a:t>
              </a:r>
            </a:p>
          </p:txBody>
        </p:sp>
        <p:sp>
          <p:nvSpPr>
            <p:cNvPr id="22" name="Rounded Rectangle 21"/>
            <p:cNvSpPr/>
            <p:nvPr/>
          </p:nvSpPr>
          <p:spPr>
            <a:xfrm>
              <a:off x="3654310" y="347395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&gt;$10M/yr</a:t>
              </a:r>
            </a:p>
          </p:txBody>
        </p:sp>
      </p:grpSp>
      <p:sp>
        <p:nvSpPr>
          <p:cNvPr id="25" name="Rectangle 24"/>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77778E-6 0.00116 L -0.13056 0.00116 " pathEditMode="relative" rAng="0" ptsTypes="AA">
                                      <p:cBhvr>
                                        <p:cTn id="6" dur="2000" fill="hold"/>
                                        <p:tgtEl>
                                          <p:spTgt spid="2"/>
                                        </p:tgtEl>
                                        <p:attrNameLst>
                                          <p:attrName>ppt_x</p:attrName>
                                          <p:attrName>ppt_y</p:attrName>
                                        </p:attrNameLst>
                                      </p:cBhvr>
                                      <p:rCtr x="-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0" y="9786"/>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47" name="Picture 4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38" name="Rounded Rectangle 37"/>
          <p:cNvSpPr/>
          <p:nvPr/>
        </p:nvSpPr>
        <p:spPr>
          <a:xfrm>
            <a:off x="3989315" y="3226324"/>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9" name="Rounded Rectangle 18"/>
          <p:cNvSpPr/>
          <p:nvPr/>
        </p:nvSpPr>
        <p:spPr>
          <a:xfrm>
            <a:off x="3992557" y="2110889"/>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sp>
        <p:nvSpPr>
          <p:cNvPr id="20" name="Rounded Rectangle 19"/>
          <p:cNvSpPr/>
          <p:nvPr/>
        </p:nvSpPr>
        <p:spPr>
          <a:xfrm>
            <a:off x="5672291" y="1498046"/>
            <a:ext cx="1371600" cy="2179010"/>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Trigger</a:t>
            </a:r>
            <a:endParaRPr lang="en-US" sz="1000" dirty="0">
              <a:solidFill>
                <a:schemeClr val="accent2">
                  <a:lumMod val="50000"/>
                </a:schemeClr>
              </a:solidFill>
            </a:endParaRPr>
          </a:p>
        </p:txBody>
      </p:sp>
      <p:cxnSp>
        <p:nvCxnSpPr>
          <p:cNvPr id="21" name="Elbow Connector 20"/>
          <p:cNvCxnSpPr/>
          <p:nvPr/>
        </p:nvCxnSpPr>
        <p:spPr>
          <a:xfrm>
            <a:off x="5130367" y="2722292"/>
            <a:ext cx="753214" cy="581417"/>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0367" y="2713565"/>
            <a:ext cx="746729" cy="8727"/>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5130367" y="2096458"/>
            <a:ext cx="755606" cy="625834"/>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44815" y="2480553"/>
            <a:ext cx="1371600" cy="1571916"/>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Segment</a:t>
            </a:r>
            <a:endParaRPr lang="en-US" sz="1000" dirty="0">
              <a:solidFill>
                <a:schemeClr val="accent2">
                  <a:lumMod val="50000"/>
                </a:schemeClr>
              </a:solidFill>
            </a:endParaRPr>
          </a:p>
        </p:txBody>
      </p:sp>
      <p:sp>
        <p:nvSpPr>
          <p:cNvPr id="28" name="Rounded Rectangle 27"/>
          <p:cNvSpPr/>
          <p:nvPr/>
        </p:nvSpPr>
        <p:spPr>
          <a:xfrm>
            <a:off x="480965" y="2745750"/>
            <a:ext cx="1371600" cy="1038687"/>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29" name="Elbow Connector 28"/>
          <p:cNvCxnSpPr>
            <a:stCxn id="35" idx="3"/>
            <a:endCxn id="33" idx="1"/>
          </p:cNvCxnSpPr>
          <p:nvPr/>
        </p:nvCxnSpPr>
        <p:spPr>
          <a:xfrm>
            <a:off x="1639091" y="3387916"/>
            <a:ext cx="820267" cy="314639"/>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35" idx="3"/>
            <a:endCxn id="34" idx="1"/>
          </p:cNvCxnSpPr>
          <p:nvPr/>
        </p:nvCxnSpPr>
        <p:spPr>
          <a:xfrm flipV="1">
            <a:off x="1639091" y="3095176"/>
            <a:ext cx="829144" cy="292740"/>
          </a:xfrm>
          <a:prstGeom prst="bentConnector3">
            <a:avLst>
              <a:gd name="adj1" fmla="val 48826"/>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37" idx="1"/>
          </p:cNvCxnSpPr>
          <p:nvPr/>
        </p:nvCxnSpPr>
        <p:spPr>
          <a:xfrm>
            <a:off x="3383486" y="3702555"/>
            <a:ext cx="823614" cy="142683"/>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32" name="Elbow Connector 31"/>
          <p:cNvCxnSpPr>
            <a:endCxn id="36" idx="1"/>
          </p:cNvCxnSpPr>
          <p:nvPr/>
        </p:nvCxnSpPr>
        <p:spPr>
          <a:xfrm flipV="1">
            <a:off x="3392363" y="2722292"/>
            <a:ext cx="823614" cy="37288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459358" y="347395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&gt;$10M/yr</a:t>
            </a:r>
          </a:p>
        </p:txBody>
      </p:sp>
      <p:sp>
        <p:nvSpPr>
          <p:cNvPr id="34" name="Rounded Rectangle 33"/>
          <p:cNvSpPr/>
          <p:nvPr/>
        </p:nvSpPr>
        <p:spPr>
          <a:xfrm>
            <a:off x="2468235" y="2866576"/>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&lt;$10M/yr</a:t>
            </a:r>
          </a:p>
        </p:txBody>
      </p:sp>
      <p:sp>
        <p:nvSpPr>
          <p:cNvPr id="35" name="Rounded Rectangle 34"/>
          <p:cNvSpPr/>
          <p:nvPr/>
        </p:nvSpPr>
        <p:spPr>
          <a:xfrm>
            <a:off x="724691" y="315931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New Lead</a:t>
            </a:r>
            <a:endParaRPr lang="en-US" sz="1100" i="1" dirty="0">
              <a:solidFill>
                <a:schemeClr val="bg1"/>
              </a:solidFill>
            </a:endParaRPr>
          </a:p>
        </p:txBody>
      </p:sp>
      <p:sp>
        <p:nvSpPr>
          <p:cNvPr id="36" name="Rounded Rectangle 35"/>
          <p:cNvSpPr/>
          <p:nvPr/>
        </p:nvSpPr>
        <p:spPr>
          <a:xfrm>
            <a:off x="4215977" y="2493692"/>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Welcome Email</a:t>
            </a:r>
            <a:endParaRPr lang="en-US" sz="1100" dirty="0">
              <a:solidFill>
                <a:schemeClr val="bg1"/>
              </a:solidFill>
            </a:endParaRPr>
          </a:p>
        </p:txBody>
      </p:sp>
      <p:sp>
        <p:nvSpPr>
          <p:cNvPr id="37" name="Rounded Rectangle 36"/>
          <p:cNvSpPr/>
          <p:nvPr/>
        </p:nvSpPr>
        <p:spPr>
          <a:xfrm>
            <a:off x="4207100" y="3616638"/>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Manual Sales</a:t>
            </a:r>
            <a:endParaRPr lang="en-US" sz="1000" dirty="0">
              <a:solidFill>
                <a:schemeClr val="bg1"/>
              </a:solidFill>
            </a:endParaRPr>
          </a:p>
        </p:txBody>
      </p:sp>
      <p:sp>
        <p:nvSpPr>
          <p:cNvPr id="39" name="Rounded Rectangle 38"/>
          <p:cNvSpPr/>
          <p:nvPr/>
        </p:nvSpPr>
        <p:spPr>
          <a:xfrm>
            <a:off x="7424147" y="1485089"/>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cxnSp>
        <p:nvCxnSpPr>
          <p:cNvPr id="40" name="Elbow Connector 39"/>
          <p:cNvCxnSpPr>
            <a:stCxn id="25" idx="3"/>
            <a:endCxn id="44" idx="1"/>
          </p:cNvCxnSpPr>
          <p:nvPr/>
        </p:nvCxnSpPr>
        <p:spPr>
          <a:xfrm>
            <a:off x="6810111" y="2096458"/>
            <a:ext cx="837456" cy="3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7411059" y="2703444"/>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42" name="Elbow Connector 41"/>
          <p:cNvCxnSpPr>
            <a:endCxn id="45" idx="1"/>
          </p:cNvCxnSpPr>
          <p:nvPr/>
        </p:nvCxnSpPr>
        <p:spPr>
          <a:xfrm flipV="1">
            <a:off x="6805234" y="3314847"/>
            <a:ext cx="829245" cy="988"/>
          </a:xfrm>
          <a:prstGeom prst="bentConnector3">
            <a:avLst>
              <a:gd name="adj1" fmla="val 50000"/>
            </a:avLst>
          </a:prstGeom>
          <a:ln w="63500" cap="rnd" cmpd="sng">
            <a:solidFill>
              <a:srgbClr val="DF3D0B"/>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5" idx="1"/>
          </p:cNvCxnSpPr>
          <p:nvPr/>
        </p:nvCxnSpPr>
        <p:spPr>
          <a:xfrm>
            <a:off x="6798749" y="2725691"/>
            <a:ext cx="835730" cy="589156"/>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7647567" y="1867892"/>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Qualify</a:t>
            </a:r>
            <a:br>
              <a:rPr lang="en-US" sz="1000" b="1" dirty="0">
                <a:solidFill>
                  <a:schemeClr val="bg1"/>
                </a:solidFill>
              </a:rPr>
            </a:br>
            <a:r>
              <a:rPr lang="en-US" sz="1000" b="1" dirty="0">
                <a:solidFill>
                  <a:schemeClr val="bg1"/>
                </a:solidFill>
              </a:rPr>
              <a:t>Lead</a:t>
            </a:r>
            <a:endParaRPr lang="en-US" sz="1100" i="1" dirty="0">
              <a:solidFill>
                <a:schemeClr val="bg1"/>
              </a:solidFill>
            </a:endParaRPr>
          </a:p>
        </p:txBody>
      </p:sp>
      <p:sp>
        <p:nvSpPr>
          <p:cNvPr id="45" name="Rounded Rectangle 44"/>
          <p:cNvSpPr/>
          <p:nvPr/>
        </p:nvSpPr>
        <p:spPr>
          <a:xfrm>
            <a:off x="7634479" y="3086247"/>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Whitepaper Email</a:t>
            </a:r>
            <a:endParaRPr lang="en-US" sz="1100" i="1" dirty="0">
              <a:solidFill>
                <a:schemeClr val="bg1"/>
              </a:solidFill>
            </a:endParaRPr>
          </a:p>
        </p:txBody>
      </p:sp>
      <p:sp>
        <p:nvSpPr>
          <p:cNvPr id="24" name="Rounded Rectangle 23"/>
          <p:cNvSpPr/>
          <p:nvPr/>
        </p:nvSpPr>
        <p:spPr>
          <a:xfrm>
            <a:off x="5886834" y="248496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Open</a:t>
            </a:r>
            <a:endParaRPr lang="en-US" sz="1000" i="1" dirty="0">
              <a:solidFill>
                <a:schemeClr val="bg1"/>
              </a:solidFill>
            </a:endParaRPr>
          </a:p>
        </p:txBody>
      </p:sp>
      <p:sp>
        <p:nvSpPr>
          <p:cNvPr id="25" name="Rounded Rectangle 24"/>
          <p:cNvSpPr/>
          <p:nvPr/>
        </p:nvSpPr>
        <p:spPr>
          <a:xfrm>
            <a:off x="5895711" y="1867858"/>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Clickthrough</a:t>
            </a:r>
            <a:endParaRPr lang="en-US" sz="1100" i="1" dirty="0">
              <a:solidFill>
                <a:schemeClr val="bg1"/>
              </a:solidFill>
            </a:endParaRPr>
          </a:p>
        </p:txBody>
      </p:sp>
      <p:sp>
        <p:nvSpPr>
          <p:cNvPr id="26" name="Rounded Rectangle 25"/>
          <p:cNvSpPr/>
          <p:nvPr/>
        </p:nvSpPr>
        <p:spPr>
          <a:xfrm>
            <a:off x="5893319" y="3075109"/>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No</a:t>
            </a:r>
            <a:br>
              <a:rPr lang="en-US" sz="1000" b="1" dirty="0">
                <a:solidFill>
                  <a:schemeClr val="bg1"/>
                </a:solidFill>
              </a:rPr>
            </a:br>
            <a:r>
              <a:rPr lang="en-US" sz="1000" b="1" dirty="0">
                <a:solidFill>
                  <a:schemeClr val="bg1"/>
                </a:solidFill>
              </a:rPr>
              <a:t>Open</a:t>
            </a:r>
            <a:endParaRPr lang="en-US" sz="1000" i="1" dirty="0">
              <a:solidFill>
                <a:schemeClr val="bg1"/>
              </a:solidFill>
            </a:endParaRPr>
          </a:p>
        </p:txBody>
      </p:sp>
      <p:sp>
        <p:nvSpPr>
          <p:cNvPr id="48" name="Rectangle 47"/>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Right)">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Right)">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Right)">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6"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strips(downRight)">
                                      <p:cBhvr>
                                        <p:cTn id="54" dur="500"/>
                                        <p:tgtEl>
                                          <p:spTgt spid="43"/>
                                        </p:tgtEl>
                                      </p:cBhvr>
                                    </p:animEffect>
                                  </p:childTnLst>
                                </p:cTn>
                              </p:par>
                              <p:par>
                                <p:cTn id="55" presetID="18" presetClass="entr" presetSubtype="6"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strips(downRight)">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0" name="Picture 9"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36" name="Rectangle 35"/>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91" name="Rounded Rectangle 90"/>
          <p:cNvSpPr/>
          <p:nvPr/>
        </p:nvSpPr>
        <p:spPr>
          <a:xfrm>
            <a:off x="3989315" y="3226324"/>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grpSp>
        <p:nvGrpSpPr>
          <p:cNvPr id="2" name="Group 1"/>
          <p:cNvGrpSpPr/>
          <p:nvPr/>
        </p:nvGrpSpPr>
        <p:grpSpPr>
          <a:xfrm>
            <a:off x="480965" y="1485089"/>
            <a:ext cx="8314782" cy="2588749"/>
            <a:chOff x="480965" y="1485089"/>
            <a:chExt cx="8314782" cy="2588749"/>
          </a:xfrm>
        </p:grpSpPr>
        <p:sp>
          <p:nvSpPr>
            <p:cNvPr id="35" name="Rounded Rectangle 34"/>
            <p:cNvSpPr/>
            <p:nvPr/>
          </p:nvSpPr>
          <p:spPr>
            <a:xfrm>
              <a:off x="3992557" y="2110889"/>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sp>
          <p:nvSpPr>
            <p:cNvPr id="37" name="Rounded Rectangle 36"/>
            <p:cNvSpPr/>
            <p:nvPr/>
          </p:nvSpPr>
          <p:spPr>
            <a:xfrm>
              <a:off x="5672291" y="1498046"/>
              <a:ext cx="1371600" cy="2179010"/>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Trigger</a:t>
              </a:r>
              <a:endParaRPr lang="en-US" sz="1000" dirty="0">
                <a:solidFill>
                  <a:schemeClr val="accent2">
                    <a:lumMod val="50000"/>
                  </a:schemeClr>
                </a:solidFill>
              </a:endParaRPr>
            </a:p>
          </p:txBody>
        </p:sp>
        <p:cxnSp>
          <p:nvCxnSpPr>
            <p:cNvPr id="38" name="Elbow Connector 37"/>
            <p:cNvCxnSpPr/>
            <p:nvPr/>
          </p:nvCxnSpPr>
          <p:spPr>
            <a:xfrm>
              <a:off x="5130367" y="2722292"/>
              <a:ext cx="753214" cy="581417"/>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5130367" y="2713565"/>
              <a:ext cx="746729" cy="8727"/>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flipV="1">
              <a:off x="5130367" y="2096458"/>
              <a:ext cx="755606" cy="625834"/>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244815" y="2480553"/>
              <a:ext cx="1371600" cy="1571916"/>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Segment</a:t>
              </a:r>
              <a:endParaRPr lang="en-US" sz="1000" dirty="0">
                <a:solidFill>
                  <a:schemeClr val="accent2">
                    <a:lumMod val="50000"/>
                  </a:schemeClr>
                </a:solidFill>
              </a:endParaRPr>
            </a:p>
          </p:txBody>
        </p:sp>
        <p:sp>
          <p:nvSpPr>
            <p:cNvPr id="42" name="Rounded Rectangle 41"/>
            <p:cNvSpPr/>
            <p:nvPr/>
          </p:nvSpPr>
          <p:spPr>
            <a:xfrm>
              <a:off x="480965" y="2745750"/>
              <a:ext cx="1371600" cy="1038687"/>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43" name="Elbow Connector 42"/>
            <p:cNvCxnSpPr>
              <a:stCxn id="78" idx="3"/>
              <a:endCxn id="47" idx="1"/>
            </p:cNvCxnSpPr>
            <p:nvPr/>
          </p:nvCxnSpPr>
          <p:spPr>
            <a:xfrm>
              <a:off x="1639091" y="3387916"/>
              <a:ext cx="820267" cy="314639"/>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78" idx="3"/>
              <a:endCxn id="77" idx="1"/>
            </p:cNvCxnSpPr>
            <p:nvPr/>
          </p:nvCxnSpPr>
          <p:spPr>
            <a:xfrm flipV="1">
              <a:off x="1639091" y="3095176"/>
              <a:ext cx="829144" cy="292740"/>
            </a:xfrm>
            <a:prstGeom prst="bentConnector3">
              <a:avLst>
                <a:gd name="adj1" fmla="val 48826"/>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80" idx="1"/>
            </p:cNvCxnSpPr>
            <p:nvPr/>
          </p:nvCxnSpPr>
          <p:spPr>
            <a:xfrm>
              <a:off x="3383486" y="3702555"/>
              <a:ext cx="823614" cy="142683"/>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79" idx="1"/>
            </p:cNvCxnSpPr>
            <p:nvPr/>
          </p:nvCxnSpPr>
          <p:spPr>
            <a:xfrm flipV="1">
              <a:off x="3392363" y="2722292"/>
              <a:ext cx="823614" cy="37288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459358" y="347395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&gt;$10M/yr</a:t>
              </a:r>
            </a:p>
          </p:txBody>
        </p:sp>
        <p:sp>
          <p:nvSpPr>
            <p:cNvPr id="77" name="Rounded Rectangle 76"/>
            <p:cNvSpPr/>
            <p:nvPr/>
          </p:nvSpPr>
          <p:spPr>
            <a:xfrm>
              <a:off x="2468235" y="2866576"/>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&lt;$10M/yr</a:t>
              </a:r>
            </a:p>
          </p:txBody>
        </p:sp>
        <p:sp>
          <p:nvSpPr>
            <p:cNvPr id="78" name="Rounded Rectangle 77"/>
            <p:cNvSpPr/>
            <p:nvPr/>
          </p:nvSpPr>
          <p:spPr>
            <a:xfrm>
              <a:off x="724691" y="315931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New Lead</a:t>
              </a:r>
              <a:endParaRPr lang="en-US" sz="1100" i="1" dirty="0">
                <a:solidFill>
                  <a:schemeClr val="bg1"/>
                </a:solidFill>
              </a:endParaRPr>
            </a:p>
          </p:txBody>
        </p:sp>
        <p:sp>
          <p:nvSpPr>
            <p:cNvPr id="79" name="Rounded Rectangle 78"/>
            <p:cNvSpPr/>
            <p:nvPr/>
          </p:nvSpPr>
          <p:spPr>
            <a:xfrm>
              <a:off x="4215977" y="2493692"/>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Welcome Email</a:t>
              </a:r>
              <a:endParaRPr lang="en-US" sz="1100" dirty="0">
                <a:solidFill>
                  <a:schemeClr val="bg1"/>
                </a:solidFill>
              </a:endParaRPr>
            </a:p>
          </p:txBody>
        </p:sp>
        <p:sp>
          <p:nvSpPr>
            <p:cNvPr id="80" name="Rounded Rectangle 79"/>
            <p:cNvSpPr/>
            <p:nvPr/>
          </p:nvSpPr>
          <p:spPr>
            <a:xfrm>
              <a:off x="4207100" y="3616638"/>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Manual Sales</a:t>
              </a:r>
              <a:endParaRPr lang="en-US" sz="1000" dirty="0">
                <a:solidFill>
                  <a:schemeClr val="bg1"/>
                </a:solidFill>
              </a:endParaRPr>
            </a:p>
          </p:txBody>
        </p:sp>
        <p:sp>
          <p:nvSpPr>
            <p:cNvPr id="81" name="Rounded Rectangle 80"/>
            <p:cNvSpPr/>
            <p:nvPr/>
          </p:nvSpPr>
          <p:spPr>
            <a:xfrm>
              <a:off x="7424147" y="1485089"/>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cxnSp>
          <p:nvCxnSpPr>
            <p:cNvPr id="82" name="Elbow Connector 81"/>
            <p:cNvCxnSpPr>
              <a:stCxn id="89" idx="3"/>
              <a:endCxn id="86" idx="1"/>
            </p:cNvCxnSpPr>
            <p:nvPr/>
          </p:nvCxnSpPr>
          <p:spPr>
            <a:xfrm>
              <a:off x="6810111" y="2096458"/>
              <a:ext cx="837456" cy="3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7411059" y="2703444"/>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84" name="Elbow Connector 83"/>
            <p:cNvCxnSpPr>
              <a:endCxn id="87" idx="1"/>
            </p:cNvCxnSpPr>
            <p:nvPr/>
          </p:nvCxnSpPr>
          <p:spPr>
            <a:xfrm flipV="1">
              <a:off x="6805234" y="3314847"/>
              <a:ext cx="829245" cy="988"/>
            </a:xfrm>
            <a:prstGeom prst="bentConnector3">
              <a:avLst>
                <a:gd name="adj1" fmla="val 50000"/>
              </a:avLst>
            </a:prstGeom>
            <a:ln w="63500" cap="rnd" cmpd="sng">
              <a:solidFill>
                <a:srgbClr val="DF3D0B"/>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85" name="Elbow Connector 84"/>
            <p:cNvCxnSpPr>
              <a:endCxn id="87" idx="1"/>
            </p:cNvCxnSpPr>
            <p:nvPr/>
          </p:nvCxnSpPr>
          <p:spPr>
            <a:xfrm>
              <a:off x="6798749" y="2725691"/>
              <a:ext cx="835730" cy="589156"/>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7647567" y="1867892"/>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Qualify</a:t>
              </a:r>
              <a:br>
                <a:rPr lang="en-US" sz="1000" b="1" dirty="0">
                  <a:solidFill>
                    <a:schemeClr val="bg1"/>
                  </a:solidFill>
                </a:rPr>
              </a:br>
              <a:r>
                <a:rPr lang="en-US" sz="1000" b="1" dirty="0">
                  <a:solidFill>
                    <a:schemeClr val="bg1"/>
                  </a:solidFill>
                </a:rPr>
                <a:t>Lead</a:t>
              </a:r>
              <a:endParaRPr lang="en-US" sz="1100" i="1" dirty="0">
                <a:solidFill>
                  <a:schemeClr val="bg1"/>
                </a:solidFill>
              </a:endParaRPr>
            </a:p>
          </p:txBody>
        </p:sp>
        <p:sp>
          <p:nvSpPr>
            <p:cNvPr id="87" name="Rounded Rectangle 86"/>
            <p:cNvSpPr/>
            <p:nvPr/>
          </p:nvSpPr>
          <p:spPr>
            <a:xfrm>
              <a:off x="7634479" y="3086247"/>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Whitepaper Email</a:t>
              </a:r>
              <a:endParaRPr lang="en-US" sz="1100" i="1" dirty="0">
                <a:solidFill>
                  <a:schemeClr val="bg1"/>
                </a:solidFill>
              </a:endParaRPr>
            </a:p>
          </p:txBody>
        </p:sp>
        <p:sp>
          <p:nvSpPr>
            <p:cNvPr id="88" name="Rounded Rectangle 87"/>
            <p:cNvSpPr/>
            <p:nvPr/>
          </p:nvSpPr>
          <p:spPr>
            <a:xfrm>
              <a:off x="5886834" y="248496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Open</a:t>
              </a:r>
              <a:endParaRPr lang="en-US" sz="1000" i="1" dirty="0">
                <a:solidFill>
                  <a:schemeClr val="bg1"/>
                </a:solidFill>
              </a:endParaRPr>
            </a:p>
          </p:txBody>
        </p:sp>
        <p:sp>
          <p:nvSpPr>
            <p:cNvPr id="89" name="Rounded Rectangle 88"/>
            <p:cNvSpPr/>
            <p:nvPr/>
          </p:nvSpPr>
          <p:spPr>
            <a:xfrm>
              <a:off x="5895711" y="1867858"/>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Clickthrough</a:t>
              </a:r>
              <a:endParaRPr lang="en-US" sz="1100" i="1" dirty="0">
                <a:solidFill>
                  <a:schemeClr val="bg1"/>
                </a:solidFill>
              </a:endParaRPr>
            </a:p>
          </p:txBody>
        </p:sp>
        <p:sp>
          <p:nvSpPr>
            <p:cNvPr id="90" name="Rounded Rectangle 89"/>
            <p:cNvSpPr/>
            <p:nvPr/>
          </p:nvSpPr>
          <p:spPr>
            <a:xfrm>
              <a:off x="5893319" y="3075109"/>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No</a:t>
              </a:r>
              <a:br>
                <a:rPr lang="en-US" sz="1000" b="1" dirty="0">
                  <a:solidFill>
                    <a:schemeClr val="bg1"/>
                  </a:solidFill>
                </a:rPr>
              </a:br>
              <a:r>
                <a:rPr lang="en-US" sz="1000" b="1" dirty="0">
                  <a:solidFill>
                    <a:schemeClr val="bg1"/>
                  </a:solidFill>
                </a:rPr>
                <a:t>Open</a:t>
              </a:r>
              <a:endParaRPr lang="en-US" sz="1000" i="1" dirty="0">
                <a:solidFill>
                  <a:schemeClr val="bg1"/>
                </a:solidFill>
              </a:endParaRPr>
            </a:p>
          </p:txBody>
        </p:sp>
      </p:grpSp>
      <p:sp>
        <p:nvSpPr>
          <p:cNvPr id="14" name="TextBox 13"/>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49158" name="TextBox 8"/>
          <p:cNvSpPr txBox="1">
            <a:spLocks noChangeArrowheads="1"/>
          </p:cNvSpPr>
          <p:nvPr/>
        </p:nvSpPr>
        <p:spPr bwMode="auto">
          <a:xfrm>
            <a:off x="0" y="2743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Unprecedented </a:t>
            </a:r>
            <a:r>
              <a:rPr lang="en-US" sz="6000" dirty="0" smtClean="0">
                <a:solidFill>
                  <a:schemeClr val="bg1"/>
                </a:solidFill>
                <a:latin typeface="Calibri" charset="0"/>
              </a:rPr>
              <a:t>Detail</a:t>
            </a:r>
            <a:endParaRPr lang="en-US" sz="6000" dirty="0">
              <a:solidFill>
                <a:schemeClr val="bg1"/>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fade">
                                      <p:cBhvr>
                                        <p:cTn id="7"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76" name="Rounded Rectangle 75"/>
          <p:cNvSpPr/>
          <p:nvPr/>
        </p:nvSpPr>
        <p:spPr>
          <a:xfrm>
            <a:off x="3989315" y="3226324"/>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pic>
        <p:nvPicPr>
          <p:cNvPr id="10" name="Picture 9"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49" name="Rectangle 4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grpSp>
        <p:nvGrpSpPr>
          <p:cNvPr id="47" name="Group 46"/>
          <p:cNvGrpSpPr/>
          <p:nvPr/>
        </p:nvGrpSpPr>
        <p:grpSpPr>
          <a:xfrm>
            <a:off x="480965" y="1485089"/>
            <a:ext cx="8314782" cy="2588749"/>
            <a:chOff x="480965" y="1485089"/>
            <a:chExt cx="8314782" cy="2588749"/>
          </a:xfrm>
        </p:grpSpPr>
        <p:sp>
          <p:nvSpPr>
            <p:cNvPr id="50" name="Rounded Rectangle 49"/>
            <p:cNvSpPr/>
            <p:nvPr/>
          </p:nvSpPr>
          <p:spPr>
            <a:xfrm>
              <a:off x="3992557" y="2110889"/>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sp>
          <p:nvSpPr>
            <p:cNvPr id="51" name="Rounded Rectangle 50"/>
            <p:cNvSpPr/>
            <p:nvPr/>
          </p:nvSpPr>
          <p:spPr>
            <a:xfrm>
              <a:off x="5672291" y="1498046"/>
              <a:ext cx="1371600" cy="2179010"/>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Trigger</a:t>
              </a:r>
              <a:endParaRPr lang="en-US" sz="1000" dirty="0">
                <a:solidFill>
                  <a:schemeClr val="accent2">
                    <a:lumMod val="50000"/>
                  </a:schemeClr>
                </a:solidFill>
              </a:endParaRPr>
            </a:p>
          </p:txBody>
        </p:sp>
        <p:cxnSp>
          <p:nvCxnSpPr>
            <p:cNvPr id="52" name="Elbow Connector 51"/>
            <p:cNvCxnSpPr/>
            <p:nvPr/>
          </p:nvCxnSpPr>
          <p:spPr>
            <a:xfrm>
              <a:off x="5130367" y="2722292"/>
              <a:ext cx="753214" cy="581417"/>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V="1">
              <a:off x="5130367" y="2713565"/>
              <a:ext cx="746729" cy="8727"/>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5130367" y="2096458"/>
              <a:ext cx="755606" cy="625834"/>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2244815" y="2480553"/>
              <a:ext cx="1371600" cy="1571916"/>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2">
                      <a:lumMod val="50000"/>
                    </a:schemeClr>
                  </a:solidFill>
                </a:rPr>
                <a:t>Segment</a:t>
              </a:r>
              <a:endParaRPr lang="en-US" sz="1000" dirty="0">
                <a:solidFill>
                  <a:schemeClr val="accent2">
                    <a:lumMod val="50000"/>
                  </a:schemeClr>
                </a:solidFill>
              </a:endParaRPr>
            </a:p>
          </p:txBody>
        </p:sp>
        <p:sp>
          <p:nvSpPr>
            <p:cNvPr id="56" name="Rounded Rectangle 55"/>
            <p:cNvSpPr/>
            <p:nvPr/>
          </p:nvSpPr>
          <p:spPr>
            <a:xfrm>
              <a:off x="480965" y="2745750"/>
              <a:ext cx="1371600" cy="1038687"/>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57" name="Elbow Connector 56"/>
            <p:cNvCxnSpPr>
              <a:stCxn id="63" idx="3"/>
              <a:endCxn id="61" idx="1"/>
            </p:cNvCxnSpPr>
            <p:nvPr/>
          </p:nvCxnSpPr>
          <p:spPr>
            <a:xfrm>
              <a:off x="1639091" y="3387916"/>
              <a:ext cx="820267" cy="314639"/>
            </a:xfrm>
            <a:prstGeom prst="bentConnector3">
              <a:avLst>
                <a:gd name="adj1" fmla="val 50000"/>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63" idx="3"/>
              <a:endCxn id="62" idx="1"/>
            </p:cNvCxnSpPr>
            <p:nvPr/>
          </p:nvCxnSpPr>
          <p:spPr>
            <a:xfrm flipV="1">
              <a:off x="1639091" y="3095176"/>
              <a:ext cx="829144" cy="292740"/>
            </a:xfrm>
            <a:prstGeom prst="bentConnector3">
              <a:avLst>
                <a:gd name="adj1" fmla="val 48826"/>
              </a:avLst>
            </a:prstGeom>
            <a:ln w="63500"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9" name="Elbow Connector 58"/>
            <p:cNvCxnSpPr>
              <a:endCxn id="65" idx="1"/>
            </p:cNvCxnSpPr>
            <p:nvPr/>
          </p:nvCxnSpPr>
          <p:spPr>
            <a:xfrm>
              <a:off x="3383486" y="3702555"/>
              <a:ext cx="823614" cy="142683"/>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4" idx="1"/>
            </p:cNvCxnSpPr>
            <p:nvPr/>
          </p:nvCxnSpPr>
          <p:spPr>
            <a:xfrm flipV="1">
              <a:off x="3392363" y="2722292"/>
              <a:ext cx="823614" cy="37288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2459358" y="347395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&gt;$10M/yr</a:t>
              </a:r>
            </a:p>
          </p:txBody>
        </p:sp>
        <p:sp>
          <p:nvSpPr>
            <p:cNvPr id="62" name="Rounded Rectangle 61"/>
            <p:cNvSpPr/>
            <p:nvPr/>
          </p:nvSpPr>
          <p:spPr>
            <a:xfrm>
              <a:off x="2468235" y="2866576"/>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Revenue &lt;$10M/yr</a:t>
              </a:r>
            </a:p>
          </p:txBody>
        </p:sp>
        <p:sp>
          <p:nvSpPr>
            <p:cNvPr id="63" name="Rounded Rectangle 62"/>
            <p:cNvSpPr/>
            <p:nvPr/>
          </p:nvSpPr>
          <p:spPr>
            <a:xfrm>
              <a:off x="724691" y="315931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New Lead</a:t>
              </a:r>
              <a:endParaRPr lang="en-US" sz="1100" i="1" dirty="0">
                <a:solidFill>
                  <a:schemeClr val="bg1"/>
                </a:solidFill>
              </a:endParaRPr>
            </a:p>
          </p:txBody>
        </p:sp>
        <p:sp>
          <p:nvSpPr>
            <p:cNvPr id="64" name="Rounded Rectangle 63"/>
            <p:cNvSpPr/>
            <p:nvPr/>
          </p:nvSpPr>
          <p:spPr>
            <a:xfrm>
              <a:off x="4215977" y="2493692"/>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Welcome Email</a:t>
              </a:r>
              <a:endParaRPr lang="en-US" sz="1100" dirty="0">
                <a:solidFill>
                  <a:schemeClr val="bg1"/>
                </a:solidFill>
              </a:endParaRPr>
            </a:p>
          </p:txBody>
        </p:sp>
        <p:sp>
          <p:nvSpPr>
            <p:cNvPr id="65" name="Rounded Rectangle 64"/>
            <p:cNvSpPr/>
            <p:nvPr/>
          </p:nvSpPr>
          <p:spPr>
            <a:xfrm>
              <a:off x="4207100" y="3616638"/>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Manual Sales</a:t>
              </a:r>
              <a:endParaRPr lang="en-US" sz="1000" dirty="0">
                <a:solidFill>
                  <a:schemeClr val="bg1"/>
                </a:solidFill>
              </a:endParaRPr>
            </a:p>
          </p:txBody>
        </p:sp>
        <p:sp>
          <p:nvSpPr>
            <p:cNvPr id="66" name="Rounded Rectangle 65"/>
            <p:cNvSpPr/>
            <p:nvPr/>
          </p:nvSpPr>
          <p:spPr>
            <a:xfrm>
              <a:off x="7424147" y="1485089"/>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rgbClr val="003A1A"/>
                  </a:solidFill>
                </a:rPr>
                <a:t>Action</a:t>
              </a:r>
              <a:endParaRPr lang="en-US" sz="1000" dirty="0">
                <a:solidFill>
                  <a:srgbClr val="003A1A"/>
                </a:solidFill>
              </a:endParaRPr>
            </a:p>
          </p:txBody>
        </p:sp>
        <p:cxnSp>
          <p:nvCxnSpPr>
            <p:cNvPr id="67" name="Elbow Connector 66"/>
            <p:cNvCxnSpPr>
              <a:stCxn id="74" idx="3"/>
              <a:endCxn id="71" idx="1"/>
            </p:cNvCxnSpPr>
            <p:nvPr/>
          </p:nvCxnSpPr>
          <p:spPr>
            <a:xfrm>
              <a:off x="6810111" y="2096458"/>
              <a:ext cx="837456" cy="34"/>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7411059" y="2703444"/>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accent1">
                      <a:lumMod val="50000"/>
                    </a:schemeClr>
                  </a:solidFill>
                </a:rPr>
                <a:t>Action</a:t>
              </a:r>
              <a:endParaRPr lang="en-US" sz="1000" dirty="0">
                <a:solidFill>
                  <a:schemeClr val="accent1">
                    <a:lumMod val="50000"/>
                  </a:schemeClr>
                </a:solidFill>
              </a:endParaRPr>
            </a:p>
          </p:txBody>
        </p:sp>
        <p:cxnSp>
          <p:nvCxnSpPr>
            <p:cNvPr id="69" name="Elbow Connector 68"/>
            <p:cNvCxnSpPr>
              <a:endCxn id="72" idx="1"/>
            </p:cNvCxnSpPr>
            <p:nvPr/>
          </p:nvCxnSpPr>
          <p:spPr>
            <a:xfrm flipV="1">
              <a:off x="6805234" y="3314847"/>
              <a:ext cx="829245" cy="988"/>
            </a:xfrm>
            <a:prstGeom prst="bentConnector3">
              <a:avLst>
                <a:gd name="adj1" fmla="val 50000"/>
              </a:avLst>
            </a:prstGeom>
            <a:ln w="63500" cap="rnd" cmpd="sng">
              <a:solidFill>
                <a:srgbClr val="DF3D0B"/>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72" idx="1"/>
            </p:cNvCxnSpPr>
            <p:nvPr/>
          </p:nvCxnSpPr>
          <p:spPr>
            <a:xfrm>
              <a:off x="6798749" y="2725691"/>
              <a:ext cx="835730" cy="589156"/>
            </a:xfrm>
            <a:prstGeom prst="bentConnector3">
              <a:avLst>
                <a:gd name="adj1" fmla="val 50000"/>
              </a:avLst>
            </a:prstGeom>
            <a:ln w="63500"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7647567" y="1867892"/>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Qualify</a:t>
              </a:r>
              <a:br>
                <a:rPr lang="en-US" sz="1000" b="1" dirty="0">
                  <a:solidFill>
                    <a:schemeClr val="bg1"/>
                  </a:solidFill>
                </a:rPr>
              </a:br>
              <a:r>
                <a:rPr lang="en-US" sz="1000" b="1" dirty="0">
                  <a:solidFill>
                    <a:schemeClr val="bg1"/>
                  </a:solidFill>
                </a:rPr>
                <a:t>Lead</a:t>
              </a:r>
              <a:endParaRPr lang="en-US" sz="1100" i="1" dirty="0">
                <a:solidFill>
                  <a:schemeClr val="bg1"/>
                </a:solidFill>
              </a:endParaRPr>
            </a:p>
          </p:txBody>
        </p:sp>
        <p:sp>
          <p:nvSpPr>
            <p:cNvPr id="72" name="Rounded Rectangle 71"/>
            <p:cNvSpPr/>
            <p:nvPr/>
          </p:nvSpPr>
          <p:spPr>
            <a:xfrm>
              <a:off x="7634479" y="3086247"/>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Whitepaper Email</a:t>
              </a:r>
              <a:endParaRPr lang="en-US" sz="1100" i="1" dirty="0">
                <a:solidFill>
                  <a:schemeClr val="bg1"/>
                </a:solidFill>
              </a:endParaRPr>
            </a:p>
          </p:txBody>
        </p:sp>
        <p:sp>
          <p:nvSpPr>
            <p:cNvPr id="73" name="Rounded Rectangle 72"/>
            <p:cNvSpPr/>
            <p:nvPr/>
          </p:nvSpPr>
          <p:spPr>
            <a:xfrm>
              <a:off x="5886834" y="248496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Open</a:t>
              </a:r>
              <a:endParaRPr lang="en-US" sz="1000" i="1" dirty="0">
                <a:solidFill>
                  <a:schemeClr val="bg1"/>
                </a:solidFill>
              </a:endParaRPr>
            </a:p>
          </p:txBody>
        </p:sp>
        <p:sp>
          <p:nvSpPr>
            <p:cNvPr id="74" name="Rounded Rectangle 73"/>
            <p:cNvSpPr/>
            <p:nvPr/>
          </p:nvSpPr>
          <p:spPr>
            <a:xfrm>
              <a:off x="5895711" y="1867858"/>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Clickthrough</a:t>
              </a:r>
              <a:endParaRPr lang="en-US" sz="1100" i="1" dirty="0">
                <a:solidFill>
                  <a:schemeClr val="bg1"/>
                </a:solidFill>
              </a:endParaRPr>
            </a:p>
          </p:txBody>
        </p:sp>
        <p:sp>
          <p:nvSpPr>
            <p:cNvPr id="75" name="Rounded Rectangle 74"/>
            <p:cNvSpPr/>
            <p:nvPr/>
          </p:nvSpPr>
          <p:spPr>
            <a:xfrm>
              <a:off x="5893319" y="3075109"/>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solidFill>
                </a:rPr>
                <a:t>No</a:t>
              </a:r>
              <a:br>
                <a:rPr lang="en-US" sz="1000" b="1" dirty="0">
                  <a:solidFill>
                    <a:schemeClr val="bg1"/>
                  </a:solidFill>
                </a:rPr>
              </a:br>
              <a:r>
                <a:rPr lang="en-US" sz="1000" b="1" dirty="0">
                  <a:solidFill>
                    <a:schemeClr val="bg1"/>
                  </a:solidFill>
                </a:rPr>
                <a:t>Open</a:t>
              </a:r>
              <a:endParaRPr lang="en-US" sz="1000" i="1" dirty="0">
                <a:solidFill>
                  <a:schemeClr val="bg1"/>
                </a:solidFill>
              </a:endParaRPr>
            </a:p>
          </p:txBody>
        </p:sp>
      </p:grpSp>
      <p:sp>
        <p:nvSpPr>
          <p:cNvPr id="14" name="TextBox 13"/>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44" name="TextBox 43"/>
          <p:cNvSpPr txBox="1">
            <a:spLocks noChangeArrowheads="1"/>
          </p:cNvSpPr>
          <p:nvPr/>
        </p:nvSpPr>
        <p:spPr bwMode="auto">
          <a:xfrm>
            <a:off x="3366698" y="3923881"/>
            <a:ext cx="561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Increases revenue</a:t>
            </a:r>
          </a:p>
        </p:txBody>
      </p:sp>
      <p:sp>
        <p:nvSpPr>
          <p:cNvPr id="49158" name="TextBox 8"/>
          <p:cNvSpPr txBox="1">
            <a:spLocks noChangeArrowheads="1"/>
          </p:cNvSpPr>
          <p:nvPr/>
        </p:nvSpPr>
        <p:spPr bwMode="auto">
          <a:xfrm>
            <a:off x="0" y="2743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rgbClr val="123859"/>
                </a:solidFill>
                <a:latin typeface="Calibri" charset="0"/>
              </a:rPr>
              <a:t>Unprecedented </a:t>
            </a:r>
            <a:r>
              <a:rPr lang="en-US" sz="6000" dirty="0" smtClean="0">
                <a:solidFill>
                  <a:srgbClr val="123859"/>
                </a:solidFill>
                <a:latin typeface="Calibri" charset="0"/>
              </a:rPr>
              <a:t>Detail</a:t>
            </a:r>
            <a:endParaRPr lang="en-US" sz="6000" dirty="0">
              <a:solidFill>
                <a:srgbClr val="123859"/>
              </a:solidFill>
              <a:latin typeface="Calibri" charset="0"/>
            </a:endParaRPr>
          </a:p>
        </p:txBody>
      </p:sp>
      <p:sp>
        <p:nvSpPr>
          <p:cNvPr id="43" name="TextBox 42"/>
          <p:cNvSpPr txBox="1">
            <a:spLocks noChangeArrowheads="1"/>
          </p:cNvSpPr>
          <p:nvPr/>
        </p:nvSpPr>
        <p:spPr bwMode="auto">
          <a:xfrm>
            <a:off x="1463675" y="639763"/>
            <a:ext cx="7680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Improves relevance</a:t>
            </a:r>
          </a:p>
        </p:txBody>
      </p:sp>
      <p:sp>
        <p:nvSpPr>
          <p:cNvPr id="46" name="TextBox 45"/>
          <p:cNvSpPr txBox="1">
            <a:spLocks noChangeArrowheads="1"/>
          </p:cNvSpPr>
          <p:nvPr/>
        </p:nvSpPr>
        <p:spPr bwMode="auto">
          <a:xfrm>
            <a:off x="2122517" y="5142631"/>
            <a:ext cx="49101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Seamless &amp; organic</a:t>
            </a:r>
          </a:p>
        </p:txBody>
      </p:sp>
      <p:sp>
        <p:nvSpPr>
          <p:cNvPr id="45" name="TextBox 44"/>
          <p:cNvSpPr txBox="1">
            <a:spLocks noChangeArrowheads="1"/>
          </p:cNvSpPr>
          <p:nvPr/>
        </p:nvSpPr>
        <p:spPr bwMode="auto">
          <a:xfrm>
            <a:off x="0" y="1875737"/>
            <a:ext cx="57261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Raises conversions</a:t>
            </a:r>
          </a:p>
        </p:txBody>
      </p:sp>
    </p:spTree>
    <p:extLst>
      <p:ext uri="{BB962C8B-B14F-4D97-AF65-F5344CB8AC3E}">
        <p14:creationId xmlns:p14="http://schemas.microsoft.com/office/powerpoint/2010/main" val="8656313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nodeType="with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nodeType="withGroup">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46"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5554"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09" name="Picture 10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grpSp>
        <p:nvGrpSpPr>
          <p:cNvPr id="51205" name="Group 5"/>
          <p:cNvGrpSpPr>
            <a:grpSpLocks/>
          </p:cNvGrpSpPr>
          <p:nvPr/>
        </p:nvGrpSpPr>
        <p:grpSpPr bwMode="auto">
          <a:xfrm>
            <a:off x="252413" y="2286000"/>
            <a:ext cx="8796337" cy="2970213"/>
            <a:chOff x="-3090803" y="1167288"/>
            <a:chExt cx="16851758" cy="5690712"/>
          </a:xfrm>
        </p:grpSpPr>
        <p:sp>
          <p:nvSpPr>
            <p:cNvPr id="7" name="Rounded Rectangle 6"/>
            <p:cNvSpPr/>
            <p:nvPr/>
          </p:nvSpPr>
          <p:spPr>
            <a:xfrm>
              <a:off x="417547" y="3226324"/>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sp>
          <p:nvSpPr>
            <p:cNvPr id="8" name="Rounded Rectangle 7"/>
            <p:cNvSpPr/>
            <p:nvPr/>
          </p:nvSpPr>
          <p:spPr>
            <a:xfrm>
              <a:off x="420789" y="2110889"/>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sp>
          <p:nvSpPr>
            <p:cNvPr id="9" name="Rounded Rectangle 8"/>
            <p:cNvSpPr/>
            <p:nvPr/>
          </p:nvSpPr>
          <p:spPr>
            <a:xfrm>
              <a:off x="2119979" y="1498046"/>
              <a:ext cx="1371600" cy="2179010"/>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2">
                      <a:lumMod val="50000"/>
                    </a:schemeClr>
                  </a:solidFill>
                </a:rPr>
                <a:t>Trigger</a:t>
              </a: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p:txBody>
        </p:sp>
        <p:cxnSp>
          <p:nvCxnSpPr>
            <p:cNvPr id="13" name="Elbow Connector 12"/>
            <p:cNvCxnSpPr/>
            <p:nvPr/>
          </p:nvCxnSpPr>
          <p:spPr>
            <a:xfrm>
              <a:off x="1578055" y="2722292"/>
              <a:ext cx="753214" cy="581417"/>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578055" y="2713565"/>
              <a:ext cx="746729" cy="8727"/>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16735" y="3819715"/>
              <a:ext cx="1371600" cy="2179010"/>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2">
                      <a:lumMod val="50000"/>
                    </a:schemeClr>
                  </a:solidFill>
                </a:rPr>
                <a:t>Trigger</a:t>
              </a: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p:txBody>
        </p:sp>
        <p:cxnSp>
          <p:nvCxnSpPr>
            <p:cNvPr id="17" name="Elbow Connector 16"/>
            <p:cNvCxnSpPr>
              <a:endCxn id="38" idx="1"/>
            </p:cNvCxnSpPr>
            <p:nvPr/>
          </p:nvCxnSpPr>
          <p:spPr>
            <a:xfrm>
              <a:off x="1569188" y="3845238"/>
              <a:ext cx="768575" cy="1780140"/>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1569188" y="3845238"/>
              <a:ext cx="762090" cy="1189996"/>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578055" y="2096458"/>
              <a:ext cx="755606" cy="625834"/>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424290" y="2140084"/>
              <a:ext cx="1371600" cy="1533729"/>
            </a:xfrm>
            <a:prstGeom prst="roundRect">
              <a:avLst>
                <a:gd name="adj" fmla="val 8900"/>
              </a:avLst>
            </a:prstGeom>
            <a:solidFill>
              <a:schemeClr val="accent4">
                <a:lumMod val="25000"/>
                <a:lumOff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4">
                      <a:lumMod val="90000"/>
                      <a:lumOff val="10000"/>
                    </a:schemeClr>
                  </a:solidFill>
                </a:rPr>
                <a:t>Delay</a:t>
              </a:r>
            </a:p>
            <a:p>
              <a:pPr algn="ctr" fontAlgn="auto">
                <a:spcBef>
                  <a:spcPts val="0"/>
                </a:spcBef>
                <a:spcAft>
                  <a:spcPts val="0"/>
                </a:spcAft>
                <a:defRPr/>
              </a:pPr>
              <a:endParaRPr lang="en-US" sz="580" b="1" dirty="0">
                <a:solidFill>
                  <a:schemeClr val="accent4">
                    <a:lumMod val="90000"/>
                    <a:lumOff val="10000"/>
                  </a:schemeClr>
                </a:solidFill>
              </a:endParaRPr>
            </a:p>
            <a:p>
              <a:pPr algn="ctr" fontAlgn="auto">
                <a:spcBef>
                  <a:spcPts val="0"/>
                </a:spcBef>
                <a:spcAft>
                  <a:spcPts val="0"/>
                </a:spcAft>
                <a:defRPr/>
              </a:pPr>
              <a:endParaRPr lang="en-US" sz="580" b="1"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p:txBody>
        </p:sp>
        <p:cxnSp>
          <p:nvCxnSpPr>
            <p:cNvPr id="21" name="Elbow Connector 20"/>
            <p:cNvCxnSpPr>
              <a:stCxn id="34" idx="3"/>
              <a:endCxn id="39" idx="1"/>
            </p:cNvCxnSpPr>
            <p:nvPr/>
          </p:nvCxnSpPr>
          <p:spPr>
            <a:xfrm flipV="1">
              <a:off x="3248922" y="2710323"/>
              <a:ext cx="2389911" cy="3242"/>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6" idx="3"/>
              <a:endCxn id="40" idx="1"/>
            </p:cNvCxnSpPr>
            <p:nvPr/>
          </p:nvCxnSpPr>
          <p:spPr>
            <a:xfrm flipV="1">
              <a:off x="3255407" y="3300467"/>
              <a:ext cx="2389911" cy="3242"/>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421046" y="5165395"/>
              <a:ext cx="1371600" cy="985736"/>
            </a:xfrm>
            <a:prstGeom prst="roundRect">
              <a:avLst>
                <a:gd name="adj" fmla="val 8900"/>
              </a:avLst>
            </a:prstGeom>
            <a:solidFill>
              <a:schemeClr val="accent4">
                <a:lumMod val="25000"/>
                <a:lumOff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4">
                      <a:lumMod val="90000"/>
                      <a:lumOff val="10000"/>
                    </a:schemeClr>
                  </a:solidFill>
                </a:rPr>
                <a:t>Delay</a:t>
              </a:r>
            </a:p>
            <a:p>
              <a:pPr algn="ctr" fontAlgn="auto">
                <a:spcBef>
                  <a:spcPts val="0"/>
                </a:spcBef>
                <a:spcAft>
                  <a:spcPts val="0"/>
                </a:spcAft>
                <a:defRPr/>
              </a:pPr>
              <a:endParaRPr lang="en-US" sz="580" b="1"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p:txBody>
        </p:sp>
        <p:cxnSp>
          <p:nvCxnSpPr>
            <p:cNvPr id="24" name="Elbow Connector 23"/>
            <p:cNvCxnSpPr>
              <a:stCxn id="38" idx="3"/>
              <a:endCxn id="104" idx="1"/>
            </p:cNvCxnSpPr>
            <p:nvPr/>
          </p:nvCxnSpPr>
          <p:spPr>
            <a:xfrm>
              <a:off x="3252163" y="5625378"/>
              <a:ext cx="2389911" cy="152407"/>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796531" y="3803494"/>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rgbClr val="003A1A"/>
                  </a:solidFill>
                </a:rPr>
                <a:t>Action</a:t>
              </a: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p:txBody>
        </p:sp>
        <p:sp>
          <p:nvSpPr>
            <p:cNvPr id="26" name="Rounded Rectangle 25"/>
            <p:cNvSpPr/>
            <p:nvPr/>
          </p:nvSpPr>
          <p:spPr>
            <a:xfrm>
              <a:off x="3783559" y="1485089"/>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rgbClr val="003A1A"/>
                  </a:solidFill>
                </a:rPr>
                <a:t>Action</a:t>
              </a: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p:txBody>
        </p:sp>
        <p:cxnSp>
          <p:nvCxnSpPr>
            <p:cNvPr id="27" name="Elbow Connector 26"/>
            <p:cNvCxnSpPr>
              <a:stCxn id="37" idx="3"/>
              <a:endCxn id="42" idx="1"/>
            </p:cNvCxnSpPr>
            <p:nvPr/>
          </p:nvCxnSpPr>
          <p:spPr>
            <a:xfrm flipV="1">
              <a:off x="3254555" y="4414897"/>
              <a:ext cx="765396" cy="3230"/>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35" idx="3"/>
              <a:endCxn id="41" idx="1"/>
            </p:cNvCxnSpPr>
            <p:nvPr/>
          </p:nvCxnSpPr>
          <p:spPr>
            <a:xfrm>
              <a:off x="3257799" y="2096458"/>
              <a:ext cx="749180" cy="34"/>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7162300" y="5165357"/>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sp>
          <p:nvSpPr>
            <p:cNvPr id="30" name="Rounded Rectangle 29"/>
            <p:cNvSpPr/>
            <p:nvPr/>
          </p:nvSpPr>
          <p:spPr>
            <a:xfrm>
              <a:off x="7165543" y="2688076"/>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cxnSp>
          <p:nvCxnSpPr>
            <p:cNvPr id="31" name="Elbow Connector 30"/>
            <p:cNvCxnSpPr>
              <a:stCxn id="40" idx="3"/>
              <a:endCxn id="87" idx="1"/>
            </p:cNvCxnSpPr>
            <p:nvPr/>
          </p:nvCxnSpPr>
          <p:spPr>
            <a:xfrm flipV="1">
              <a:off x="6559718" y="3299479"/>
              <a:ext cx="829245" cy="988"/>
            </a:xfrm>
            <a:prstGeom prst="bentConnector3">
              <a:avLst>
                <a:gd name="adj1" fmla="val 50000"/>
              </a:avLst>
            </a:prstGeom>
            <a:ln w="34925" cap="rnd" cmpd="sng">
              <a:solidFill>
                <a:schemeClr val="accent4">
                  <a:lumMod val="50000"/>
                  <a:lumOff val="50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39" idx="3"/>
              <a:endCxn id="87" idx="1"/>
            </p:cNvCxnSpPr>
            <p:nvPr/>
          </p:nvCxnSpPr>
          <p:spPr>
            <a:xfrm>
              <a:off x="6553233" y="2710323"/>
              <a:ext cx="835730" cy="589156"/>
            </a:xfrm>
            <a:prstGeom prst="bentConnector3">
              <a:avLst>
                <a:gd name="adj1" fmla="val 50000"/>
              </a:avLst>
            </a:prstGeom>
            <a:ln w="34925" cap="rnd" cmpd="sng">
              <a:solidFill>
                <a:schemeClr val="accent4">
                  <a:lumMod val="50000"/>
                  <a:lumOff val="50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37" idx="1"/>
            </p:cNvCxnSpPr>
            <p:nvPr/>
          </p:nvCxnSpPr>
          <p:spPr>
            <a:xfrm>
              <a:off x="1569188" y="3845238"/>
              <a:ext cx="770967" cy="57288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334522" y="248496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Open</a:t>
              </a:r>
              <a:endParaRPr lang="en-US" sz="400" i="1" dirty="0">
                <a:solidFill>
                  <a:schemeClr val="bg1"/>
                </a:solidFill>
              </a:endParaRPr>
            </a:p>
          </p:txBody>
        </p:sp>
        <p:sp>
          <p:nvSpPr>
            <p:cNvPr id="35" name="Rounded Rectangle 34"/>
            <p:cNvSpPr/>
            <p:nvPr/>
          </p:nvSpPr>
          <p:spPr>
            <a:xfrm>
              <a:off x="2343399" y="1867858"/>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Clickthrough</a:t>
              </a:r>
              <a:endParaRPr lang="en-US" sz="400" i="1" dirty="0">
                <a:solidFill>
                  <a:schemeClr val="bg1"/>
                </a:solidFill>
              </a:endParaRPr>
            </a:p>
          </p:txBody>
        </p:sp>
        <p:sp>
          <p:nvSpPr>
            <p:cNvPr id="36" name="Rounded Rectangle 35"/>
            <p:cNvSpPr/>
            <p:nvPr/>
          </p:nvSpPr>
          <p:spPr>
            <a:xfrm>
              <a:off x="2341007" y="3075109"/>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No</a:t>
              </a:r>
              <a:br>
                <a:rPr lang="en-US" sz="400" b="1" dirty="0">
                  <a:solidFill>
                    <a:schemeClr val="bg1"/>
                  </a:solidFill>
                </a:rPr>
              </a:br>
              <a:r>
                <a:rPr lang="en-US" sz="400" b="1" dirty="0">
                  <a:solidFill>
                    <a:schemeClr val="bg1"/>
                  </a:solidFill>
                </a:rPr>
                <a:t>Open</a:t>
              </a:r>
              <a:endParaRPr lang="en-US" sz="400" i="1" dirty="0">
                <a:solidFill>
                  <a:schemeClr val="bg1"/>
                </a:solidFill>
              </a:endParaRPr>
            </a:p>
          </p:txBody>
        </p:sp>
        <p:sp>
          <p:nvSpPr>
            <p:cNvPr id="37" name="Rounded Rectangle 36"/>
            <p:cNvSpPr/>
            <p:nvPr/>
          </p:nvSpPr>
          <p:spPr>
            <a:xfrm>
              <a:off x="2340155" y="4189527"/>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Ready</a:t>
              </a:r>
              <a:br>
                <a:rPr lang="en-US" sz="400" b="1" dirty="0">
                  <a:solidFill>
                    <a:schemeClr val="bg1"/>
                  </a:solidFill>
                </a:rPr>
              </a:br>
              <a:r>
                <a:rPr lang="en-US" sz="400" b="1" dirty="0">
                  <a:solidFill>
                    <a:schemeClr val="bg1"/>
                  </a:solidFill>
                </a:rPr>
                <a:t>to Buy</a:t>
              </a:r>
              <a:endParaRPr lang="en-US" sz="400" i="1" dirty="0">
                <a:solidFill>
                  <a:schemeClr val="bg1"/>
                </a:solidFill>
              </a:endParaRPr>
            </a:p>
          </p:txBody>
        </p:sp>
        <p:sp>
          <p:nvSpPr>
            <p:cNvPr id="38" name="Rounded Rectangle 37"/>
            <p:cNvSpPr/>
            <p:nvPr/>
          </p:nvSpPr>
          <p:spPr>
            <a:xfrm>
              <a:off x="2337763" y="5396778"/>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Not Interested</a:t>
              </a:r>
              <a:endParaRPr lang="en-US" sz="400" i="1" dirty="0">
                <a:solidFill>
                  <a:schemeClr val="bg1"/>
                </a:solidFill>
              </a:endParaRPr>
            </a:p>
          </p:txBody>
        </p:sp>
        <p:sp>
          <p:nvSpPr>
            <p:cNvPr id="39" name="Rounded Rectangle 38"/>
            <p:cNvSpPr/>
            <p:nvPr/>
          </p:nvSpPr>
          <p:spPr>
            <a:xfrm>
              <a:off x="5638833" y="2481723"/>
              <a:ext cx="914400" cy="457200"/>
            </a:xfrm>
            <a:prstGeom prst="roundRect">
              <a:avLst/>
            </a:prstGeom>
            <a:solidFill>
              <a:srgbClr val="210A94"/>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Three</a:t>
              </a:r>
              <a:br>
                <a:rPr lang="en-US" sz="400" b="1" dirty="0">
                  <a:solidFill>
                    <a:schemeClr val="bg1"/>
                  </a:solidFill>
                </a:rPr>
              </a:br>
              <a:r>
                <a:rPr lang="en-US" sz="400" b="1" dirty="0">
                  <a:solidFill>
                    <a:schemeClr val="bg1"/>
                  </a:solidFill>
                </a:rPr>
                <a:t>Days</a:t>
              </a:r>
              <a:endParaRPr lang="en-US" sz="400" i="1" dirty="0">
                <a:solidFill>
                  <a:schemeClr val="bg1"/>
                </a:solidFill>
              </a:endParaRPr>
            </a:p>
          </p:txBody>
        </p:sp>
        <p:sp>
          <p:nvSpPr>
            <p:cNvPr id="40" name="Rounded Rectangle 39"/>
            <p:cNvSpPr/>
            <p:nvPr/>
          </p:nvSpPr>
          <p:spPr>
            <a:xfrm>
              <a:off x="5645318" y="3071867"/>
              <a:ext cx="914400" cy="457200"/>
            </a:xfrm>
            <a:prstGeom prst="roundRect">
              <a:avLst/>
            </a:prstGeom>
            <a:solidFill>
              <a:schemeClr val="accent4">
                <a:lumMod val="75000"/>
                <a:lumOff val="2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Seven</a:t>
              </a:r>
              <a:br>
                <a:rPr lang="en-US" sz="400" b="1" dirty="0">
                  <a:solidFill>
                    <a:schemeClr val="bg1"/>
                  </a:solidFill>
                </a:rPr>
              </a:br>
              <a:r>
                <a:rPr lang="en-US" sz="400" b="1" dirty="0">
                  <a:solidFill>
                    <a:schemeClr val="bg1"/>
                  </a:solidFill>
                </a:rPr>
                <a:t>Days</a:t>
              </a:r>
              <a:endParaRPr lang="en-US" sz="400" i="1" dirty="0">
                <a:solidFill>
                  <a:schemeClr val="bg1"/>
                </a:solidFill>
              </a:endParaRPr>
            </a:p>
          </p:txBody>
        </p:sp>
        <p:sp>
          <p:nvSpPr>
            <p:cNvPr id="41" name="Rounded Rectangle 40"/>
            <p:cNvSpPr/>
            <p:nvPr/>
          </p:nvSpPr>
          <p:spPr>
            <a:xfrm>
              <a:off x="4006979" y="1867892"/>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Qualify</a:t>
              </a:r>
              <a:br>
                <a:rPr lang="en-US" sz="400" b="1" dirty="0">
                  <a:solidFill>
                    <a:schemeClr val="bg1"/>
                  </a:solidFill>
                </a:rPr>
              </a:br>
              <a:r>
                <a:rPr lang="en-US" sz="400" b="1" dirty="0">
                  <a:solidFill>
                    <a:schemeClr val="bg1"/>
                  </a:solidFill>
                </a:rPr>
                <a:t>Lead</a:t>
              </a:r>
              <a:endParaRPr lang="en-US" sz="400" i="1" dirty="0">
                <a:solidFill>
                  <a:schemeClr val="bg1"/>
                </a:solidFill>
              </a:endParaRPr>
            </a:p>
          </p:txBody>
        </p:sp>
        <p:sp>
          <p:nvSpPr>
            <p:cNvPr id="42" name="Rounded Rectangle 41"/>
            <p:cNvSpPr/>
            <p:nvPr/>
          </p:nvSpPr>
          <p:spPr>
            <a:xfrm>
              <a:off x="4019951" y="4186297"/>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Qualify</a:t>
              </a:r>
              <a:br>
                <a:rPr lang="en-US" sz="400" b="1" dirty="0">
                  <a:solidFill>
                    <a:schemeClr val="bg1"/>
                  </a:solidFill>
                </a:rPr>
              </a:br>
              <a:r>
                <a:rPr lang="en-US" sz="400" b="1" dirty="0">
                  <a:solidFill>
                    <a:schemeClr val="bg1"/>
                  </a:solidFill>
                </a:rPr>
                <a:t>Lead</a:t>
              </a:r>
              <a:endParaRPr lang="en-US" sz="400" dirty="0">
                <a:solidFill>
                  <a:schemeClr val="bg1"/>
                </a:solidFill>
              </a:endParaRPr>
            </a:p>
          </p:txBody>
        </p:sp>
        <p:grpSp>
          <p:nvGrpSpPr>
            <p:cNvPr id="51276" name="Group 153"/>
            <p:cNvGrpSpPr>
              <a:grpSpLocks/>
            </p:cNvGrpSpPr>
            <p:nvPr/>
          </p:nvGrpSpPr>
          <p:grpSpPr bwMode="auto">
            <a:xfrm>
              <a:off x="3245678" y="5035234"/>
              <a:ext cx="4140042" cy="741526"/>
              <a:chOff x="3245678" y="5035234"/>
              <a:chExt cx="4140042" cy="741526"/>
            </a:xfrm>
          </p:grpSpPr>
          <p:cxnSp>
            <p:nvCxnSpPr>
              <p:cNvPr id="106" name="Elbow Connector 105"/>
              <p:cNvCxnSpPr/>
              <p:nvPr/>
            </p:nvCxnSpPr>
            <p:spPr>
              <a:xfrm>
                <a:off x="3245678" y="5035234"/>
                <a:ext cx="3719320" cy="3694"/>
              </a:xfrm>
              <a:prstGeom prst="bentConnector3">
                <a:avLst>
                  <a:gd name="adj1" fmla="val 50000"/>
                </a:avLst>
              </a:prstGeom>
              <a:ln w="34925" cap="rnd" cmpd="sng">
                <a:solidFill>
                  <a:srgbClr val="CC380A"/>
                </a:solidFill>
                <a:round/>
                <a:tailEnd type="non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107" name="Elbow Connector 47"/>
              <p:cNvCxnSpPr>
                <a:endCxn id="105" idx="1"/>
              </p:cNvCxnSpPr>
              <p:nvPr/>
            </p:nvCxnSpPr>
            <p:spPr>
              <a:xfrm rot="16200000" flipH="1">
                <a:off x="6811307" y="5202347"/>
                <a:ext cx="737832" cy="410994"/>
              </a:xfrm>
              <a:prstGeom prst="bentConnector2">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grpSp>
        <p:sp>
          <p:nvSpPr>
            <p:cNvPr id="44" name="Rounded Rectangle 36"/>
            <p:cNvSpPr/>
            <p:nvPr/>
          </p:nvSpPr>
          <p:spPr>
            <a:xfrm>
              <a:off x="2331278" y="4806634"/>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More</a:t>
              </a:r>
              <a:br>
                <a:rPr lang="en-US" sz="400" b="1" dirty="0">
                  <a:solidFill>
                    <a:schemeClr val="bg1"/>
                  </a:solidFill>
                </a:rPr>
              </a:br>
              <a:r>
                <a:rPr lang="en-US" sz="400" b="1" dirty="0">
                  <a:solidFill>
                    <a:schemeClr val="bg1"/>
                  </a:solidFill>
                </a:rPr>
                <a:t>Info</a:t>
              </a:r>
              <a:endParaRPr lang="en-US" sz="400" i="1" dirty="0">
                <a:solidFill>
                  <a:schemeClr val="bg1"/>
                </a:solidFill>
              </a:endParaRPr>
            </a:p>
          </p:txBody>
        </p:sp>
        <p:cxnSp>
          <p:nvCxnSpPr>
            <p:cNvPr id="45" name="Elbow Connector 44"/>
            <p:cNvCxnSpPr>
              <a:stCxn id="104" idx="3"/>
              <a:endCxn id="105" idx="1"/>
            </p:cNvCxnSpPr>
            <p:nvPr/>
          </p:nvCxnSpPr>
          <p:spPr>
            <a:xfrm flipV="1">
              <a:off x="6556474" y="5776760"/>
              <a:ext cx="829246" cy="1025"/>
            </a:xfrm>
            <a:prstGeom prst="bentConnector3">
              <a:avLst>
                <a:gd name="adj1" fmla="val 50000"/>
              </a:avLst>
            </a:prstGeom>
            <a:ln w="34925" cap="rnd" cmpd="sng">
              <a:solidFill>
                <a:schemeClr val="accent4">
                  <a:lumMod val="50000"/>
                  <a:lumOff val="50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8890637" y="1177047"/>
              <a:ext cx="1371600" cy="2762655"/>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2">
                      <a:lumMod val="50000"/>
                    </a:schemeClr>
                  </a:solidFill>
                </a:rPr>
                <a:t>Trigger</a:t>
              </a: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p:txBody>
        </p:sp>
        <p:sp>
          <p:nvSpPr>
            <p:cNvPr id="47" name="Rounded Rectangle 46"/>
            <p:cNvSpPr/>
            <p:nvPr/>
          </p:nvSpPr>
          <p:spPr>
            <a:xfrm>
              <a:off x="8887393" y="4130993"/>
              <a:ext cx="1371600" cy="2727007"/>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2">
                      <a:lumMod val="50000"/>
                    </a:schemeClr>
                  </a:solidFill>
                </a:rPr>
                <a:t>Trigger</a:t>
              </a: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b="1"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a:p>
              <a:pPr algn="ctr" fontAlgn="auto">
                <a:spcBef>
                  <a:spcPts val="0"/>
                </a:spcBef>
                <a:spcAft>
                  <a:spcPts val="0"/>
                </a:spcAft>
                <a:defRPr/>
              </a:pPr>
              <a:endParaRPr lang="en-US" sz="580" dirty="0">
                <a:solidFill>
                  <a:schemeClr val="accent2">
                    <a:lumMod val="50000"/>
                  </a:schemeClr>
                </a:solidFill>
              </a:endParaRPr>
            </a:p>
          </p:txBody>
        </p:sp>
        <p:cxnSp>
          <p:nvCxnSpPr>
            <p:cNvPr id="48" name="Elbow Connector 58"/>
            <p:cNvCxnSpPr>
              <a:stCxn id="105" idx="3"/>
              <a:endCxn id="90" idx="1"/>
            </p:cNvCxnSpPr>
            <p:nvPr/>
          </p:nvCxnSpPr>
          <p:spPr>
            <a:xfrm flipV="1">
              <a:off x="8300120" y="4677544"/>
              <a:ext cx="807450" cy="1099216"/>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49" name="Elbow Connector 59"/>
            <p:cNvCxnSpPr>
              <a:stCxn id="87" idx="3"/>
              <a:endCxn id="75" idx="1"/>
            </p:cNvCxnSpPr>
            <p:nvPr/>
          </p:nvCxnSpPr>
          <p:spPr>
            <a:xfrm flipV="1">
              <a:off x="8303363" y="1781930"/>
              <a:ext cx="807451" cy="151754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10625405" y="1167288"/>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cxnSp>
          <p:nvCxnSpPr>
            <p:cNvPr id="51" name="Elbow Connector 50"/>
            <p:cNvCxnSpPr>
              <a:stCxn id="75" idx="3"/>
              <a:endCxn id="76" idx="1"/>
            </p:cNvCxnSpPr>
            <p:nvPr/>
          </p:nvCxnSpPr>
          <p:spPr>
            <a:xfrm flipV="1">
              <a:off x="10025214" y="1778691"/>
              <a:ext cx="823611" cy="3239"/>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12360172" y="1170537"/>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rgbClr val="003A1A"/>
                  </a:solidFill>
                </a:rPr>
                <a:t>Action</a:t>
              </a: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p:txBody>
        </p:sp>
        <p:sp>
          <p:nvSpPr>
            <p:cNvPr id="53" name="Rounded Rectangle 52"/>
            <p:cNvSpPr/>
            <p:nvPr/>
          </p:nvSpPr>
          <p:spPr>
            <a:xfrm>
              <a:off x="12363912" y="4066137"/>
              <a:ext cx="1371600" cy="972766"/>
            </a:xfrm>
            <a:prstGeom prst="roundRect">
              <a:avLst>
                <a:gd name="adj" fmla="val 8900"/>
              </a:avLst>
            </a:prstGeom>
            <a:solidFill>
              <a:srgbClr val="9FFFC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rgbClr val="003A1A"/>
                  </a:solidFill>
                </a:rPr>
                <a:t>Action</a:t>
              </a: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a:p>
              <a:pPr algn="ctr" fontAlgn="auto">
                <a:spcBef>
                  <a:spcPts val="0"/>
                </a:spcBef>
                <a:spcAft>
                  <a:spcPts val="0"/>
                </a:spcAft>
                <a:defRPr/>
              </a:pPr>
              <a:endParaRPr lang="en-US" sz="580" dirty="0">
                <a:solidFill>
                  <a:srgbClr val="003A1A"/>
                </a:solidFill>
              </a:endParaRPr>
            </a:p>
          </p:txBody>
        </p:sp>
        <p:sp>
          <p:nvSpPr>
            <p:cNvPr id="54" name="Rounded Rectangle 53"/>
            <p:cNvSpPr/>
            <p:nvPr/>
          </p:nvSpPr>
          <p:spPr>
            <a:xfrm>
              <a:off x="10641617" y="4062888"/>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cxnSp>
          <p:nvCxnSpPr>
            <p:cNvPr id="55" name="Elbow Connector 54"/>
            <p:cNvCxnSpPr>
              <a:stCxn id="90" idx="3"/>
              <a:endCxn id="79" idx="1"/>
            </p:cNvCxnSpPr>
            <p:nvPr/>
          </p:nvCxnSpPr>
          <p:spPr>
            <a:xfrm flipV="1">
              <a:off x="10021970" y="4674291"/>
              <a:ext cx="843067" cy="3253"/>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76" idx="3"/>
              <a:endCxn id="77" idx="1"/>
            </p:cNvCxnSpPr>
            <p:nvPr/>
          </p:nvCxnSpPr>
          <p:spPr>
            <a:xfrm>
              <a:off x="11763225" y="1778691"/>
              <a:ext cx="820367" cy="324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79" idx="3"/>
              <a:endCxn id="78" idx="1"/>
            </p:cNvCxnSpPr>
            <p:nvPr/>
          </p:nvCxnSpPr>
          <p:spPr>
            <a:xfrm>
              <a:off x="11779437" y="4674291"/>
              <a:ext cx="807895" cy="324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10625357" y="2376781"/>
              <a:ext cx="1371600" cy="1008446"/>
            </a:xfrm>
            <a:prstGeom prst="roundRect">
              <a:avLst>
                <a:gd name="adj" fmla="val 8900"/>
              </a:avLst>
            </a:prstGeom>
            <a:solidFill>
              <a:schemeClr val="accent4">
                <a:lumMod val="25000"/>
                <a:lumOff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4">
                      <a:lumMod val="90000"/>
                      <a:lumOff val="10000"/>
                    </a:schemeClr>
                  </a:solidFill>
                </a:rPr>
                <a:t>Delay</a:t>
              </a: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p:txBody>
        </p:sp>
        <p:sp>
          <p:nvSpPr>
            <p:cNvPr id="59" name="Rounded Rectangle 58"/>
            <p:cNvSpPr/>
            <p:nvPr/>
          </p:nvSpPr>
          <p:spPr>
            <a:xfrm>
              <a:off x="12373142" y="2380003"/>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cxnSp>
          <p:nvCxnSpPr>
            <p:cNvPr id="60" name="Elbow Connector 59"/>
            <p:cNvCxnSpPr>
              <a:stCxn id="72" idx="3"/>
              <a:endCxn id="80" idx="1"/>
            </p:cNvCxnSpPr>
            <p:nvPr/>
          </p:nvCxnSpPr>
          <p:spPr>
            <a:xfrm>
              <a:off x="10019580" y="2995660"/>
              <a:ext cx="817077" cy="8"/>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80" idx="3"/>
              <a:endCxn id="81" idx="1"/>
            </p:cNvCxnSpPr>
            <p:nvPr/>
          </p:nvCxnSpPr>
          <p:spPr>
            <a:xfrm flipV="1">
              <a:off x="11751057" y="2991406"/>
              <a:ext cx="845505" cy="4262"/>
            </a:xfrm>
            <a:prstGeom prst="bentConnector3">
              <a:avLst>
                <a:gd name="adj1" fmla="val 50000"/>
              </a:avLst>
            </a:prstGeom>
            <a:ln w="34925" cap="rnd" cmpd="sng">
              <a:solidFill>
                <a:schemeClr val="accent4">
                  <a:lumMod val="50000"/>
                  <a:lumOff val="50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0641570" y="5262653"/>
              <a:ext cx="1371600" cy="1008446"/>
            </a:xfrm>
            <a:prstGeom prst="roundRect">
              <a:avLst>
                <a:gd name="adj" fmla="val 8900"/>
              </a:avLst>
            </a:prstGeom>
            <a:solidFill>
              <a:schemeClr val="accent4">
                <a:lumMod val="25000"/>
                <a:lumOff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4">
                      <a:lumMod val="90000"/>
                      <a:lumOff val="10000"/>
                    </a:schemeClr>
                  </a:solidFill>
                </a:rPr>
                <a:t>Delay</a:t>
              </a: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a:p>
              <a:pPr algn="ctr" fontAlgn="auto">
                <a:spcBef>
                  <a:spcPts val="0"/>
                </a:spcBef>
                <a:spcAft>
                  <a:spcPts val="0"/>
                </a:spcAft>
                <a:defRPr/>
              </a:pPr>
              <a:endParaRPr lang="en-US" sz="580" dirty="0">
                <a:solidFill>
                  <a:schemeClr val="accent4">
                    <a:lumMod val="90000"/>
                    <a:lumOff val="10000"/>
                  </a:schemeClr>
                </a:solidFill>
              </a:endParaRPr>
            </a:p>
          </p:txBody>
        </p:sp>
        <p:sp>
          <p:nvSpPr>
            <p:cNvPr id="63" name="Rounded Rectangle 62"/>
            <p:cNvSpPr/>
            <p:nvPr/>
          </p:nvSpPr>
          <p:spPr>
            <a:xfrm>
              <a:off x="12389355" y="5265875"/>
              <a:ext cx="1371600" cy="972766"/>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cxnSp>
          <p:nvCxnSpPr>
            <p:cNvPr id="64" name="Elbow Connector 63"/>
            <p:cNvCxnSpPr>
              <a:stCxn id="82" idx="3"/>
              <a:endCxn id="83" idx="1"/>
            </p:cNvCxnSpPr>
            <p:nvPr/>
          </p:nvCxnSpPr>
          <p:spPr>
            <a:xfrm flipV="1">
              <a:off x="11767270" y="5877278"/>
              <a:ext cx="845505" cy="4262"/>
            </a:xfrm>
            <a:prstGeom prst="bentConnector3">
              <a:avLst>
                <a:gd name="adj1" fmla="val 50000"/>
              </a:avLst>
            </a:prstGeom>
            <a:ln w="34925" cap="rnd" cmpd="sng">
              <a:solidFill>
                <a:schemeClr val="accent4">
                  <a:lumMod val="50000"/>
                  <a:lumOff val="50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70" idx="3"/>
              <a:endCxn id="82" idx="1"/>
            </p:cNvCxnSpPr>
            <p:nvPr/>
          </p:nvCxnSpPr>
          <p:spPr>
            <a:xfrm flipV="1">
              <a:off x="10016336" y="5881540"/>
              <a:ext cx="836534" cy="13"/>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6" name="Elbow Connector 65"/>
            <p:cNvCxnSpPr>
              <a:endCxn id="82" idx="1"/>
            </p:cNvCxnSpPr>
            <p:nvPr/>
          </p:nvCxnSpPr>
          <p:spPr>
            <a:xfrm>
              <a:off x="10013093" y="5246014"/>
              <a:ext cx="839777" cy="635526"/>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7" name="Elbow Connector 66"/>
            <p:cNvCxnSpPr>
              <a:endCxn id="82" idx="1"/>
            </p:cNvCxnSpPr>
            <p:nvPr/>
          </p:nvCxnSpPr>
          <p:spPr>
            <a:xfrm flipV="1">
              <a:off x="9990395" y="5881540"/>
              <a:ext cx="862475" cy="577189"/>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74" idx="3"/>
              <a:endCxn id="80" idx="1"/>
            </p:cNvCxnSpPr>
            <p:nvPr/>
          </p:nvCxnSpPr>
          <p:spPr>
            <a:xfrm flipV="1">
              <a:off x="10026065" y="2995668"/>
              <a:ext cx="810592" cy="590136"/>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73" idx="3"/>
              <a:endCxn id="80" idx="1"/>
            </p:cNvCxnSpPr>
            <p:nvPr/>
          </p:nvCxnSpPr>
          <p:spPr>
            <a:xfrm>
              <a:off x="10028457" y="2388281"/>
              <a:ext cx="808200" cy="607387"/>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9101936" y="5652953"/>
              <a:ext cx="914400" cy="457200"/>
            </a:xfrm>
            <a:prstGeom prst="roundRect">
              <a:avLst/>
            </a:prstGeom>
            <a:solidFill>
              <a:srgbClr val="DF3D0B"/>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Open</a:t>
              </a:r>
              <a:endParaRPr lang="en-US" sz="400" i="1" dirty="0">
                <a:solidFill>
                  <a:schemeClr val="bg1"/>
                </a:solidFill>
              </a:endParaRPr>
            </a:p>
          </p:txBody>
        </p:sp>
        <p:sp>
          <p:nvSpPr>
            <p:cNvPr id="71" name="Rounded Rectangle 70"/>
            <p:cNvSpPr/>
            <p:nvPr/>
          </p:nvSpPr>
          <p:spPr>
            <a:xfrm>
              <a:off x="9108421" y="6233369"/>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No Open</a:t>
              </a:r>
              <a:endParaRPr lang="en-US" sz="400" i="1" dirty="0">
                <a:solidFill>
                  <a:schemeClr val="bg1"/>
                </a:solidFill>
              </a:endParaRPr>
            </a:p>
          </p:txBody>
        </p:sp>
        <p:sp>
          <p:nvSpPr>
            <p:cNvPr id="72" name="Rounded Rectangle 71"/>
            <p:cNvSpPr/>
            <p:nvPr/>
          </p:nvSpPr>
          <p:spPr>
            <a:xfrm>
              <a:off x="9105180" y="2767060"/>
              <a:ext cx="914400" cy="457200"/>
            </a:xfrm>
            <a:prstGeom prst="roundRect">
              <a:avLst/>
            </a:prstGeom>
            <a:solidFill>
              <a:srgbClr val="DF3D0B"/>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Open</a:t>
              </a:r>
              <a:endParaRPr lang="en-US" sz="400" i="1" dirty="0">
                <a:solidFill>
                  <a:schemeClr val="bg1"/>
                </a:solidFill>
              </a:endParaRPr>
            </a:p>
          </p:txBody>
        </p:sp>
        <p:sp>
          <p:nvSpPr>
            <p:cNvPr id="73" name="Rounded Rectangle 72"/>
            <p:cNvSpPr/>
            <p:nvPr/>
          </p:nvSpPr>
          <p:spPr>
            <a:xfrm>
              <a:off x="9114057" y="2159681"/>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Clickthrough</a:t>
              </a:r>
              <a:endParaRPr lang="en-US" sz="400" i="1" dirty="0">
                <a:solidFill>
                  <a:schemeClr val="bg1"/>
                </a:solidFill>
              </a:endParaRPr>
            </a:p>
          </p:txBody>
        </p:sp>
        <p:sp>
          <p:nvSpPr>
            <p:cNvPr id="74" name="Rounded Rectangle 73"/>
            <p:cNvSpPr/>
            <p:nvPr/>
          </p:nvSpPr>
          <p:spPr>
            <a:xfrm>
              <a:off x="9111665" y="3357204"/>
              <a:ext cx="914400" cy="457200"/>
            </a:xfrm>
            <a:prstGeom prst="roundRect">
              <a:avLst/>
            </a:prstGeom>
            <a:solidFill>
              <a:schemeClr val="accent2">
                <a:lumMod val="7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No</a:t>
              </a:r>
              <a:br>
                <a:rPr lang="en-US" sz="400" b="1" dirty="0">
                  <a:solidFill>
                    <a:schemeClr val="bg1"/>
                  </a:solidFill>
                </a:rPr>
              </a:br>
              <a:r>
                <a:rPr lang="en-US" sz="400" b="1" dirty="0">
                  <a:solidFill>
                    <a:schemeClr val="bg1"/>
                  </a:solidFill>
                </a:rPr>
                <a:t>Open</a:t>
              </a:r>
              <a:endParaRPr lang="en-US" sz="400" i="1" dirty="0">
                <a:solidFill>
                  <a:schemeClr val="bg1"/>
                </a:solidFill>
              </a:endParaRPr>
            </a:p>
          </p:txBody>
        </p:sp>
        <p:sp>
          <p:nvSpPr>
            <p:cNvPr id="75" name="Rounded Rectangle 74"/>
            <p:cNvSpPr/>
            <p:nvPr/>
          </p:nvSpPr>
          <p:spPr>
            <a:xfrm>
              <a:off x="9110814" y="1553330"/>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Register</a:t>
              </a:r>
              <a:endParaRPr lang="en-US" sz="400" i="1" dirty="0">
                <a:solidFill>
                  <a:schemeClr val="bg1"/>
                </a:solidFill>
              </a:endParaRPr>
            </a:p>
          </p:txBody>
        </p:sp>
        <p:sp>
          <p:nvSpPr>
            <p:cNvPr id="76" name="Rounded Rectangle 75"/>
            <p:cNvSpPr/>
            <p:nvPr/>
          </p:nvSpPr>
          <p:spPr>
            <a:xfrm>
              <a:off x="10848825" y="1550091"/>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Confirm</a:t>
              </a:r>
            </a:p>
            <a:p>
              <a:pPr algn="ctr" fontAlgn="auto">
                <a:spcBef>
                  <a:spcPts val="0"/>
                </a:spcBef>
                <a:spcAft>
                  <a:spcPts val="0"/>
                </a:spcAft>
                <a:defRPr/>
              </a:pPr>
              <a:r>
                <a:rPr lang="en-US" sz="400" b="1" dirty="0">
                  <a:solidFill>
                    <a:schemeClr val="bg1"/>
                  </a:solidFill>
                </a:rPr>
                <a:t>Email</a:t>
              </a:r>
              <a:endParaRPr lang="en-US" sz="400" i="1" dirty="0">
                <a:solidFill>
                  <a:schemeClr val="bg1"/>
                </a:solidFill>
              </a:endParaRPr>
            </a:p>
          </p:txBody>
        </p:sp>
        <p:sp>
          <p:nvSpPr>
            <p:cNvPr id="77" name="Rounded Rectangle 76"/>
            <p:cNvSpPr/>
            <p:nvPr/>
          </p:nvSpPr>
          <p:spPr>
            <a:xfrm>
              <a:off x="12583592" y="1553340"/>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Qualify</a:t>
              </a:r>
              <a:br>
                <a:rPr lang="en-US" sz="400" b="1" dirty="0">
                  <a:solidFill>
                    <a:schemeClr val="bg1"/>
                  </a:solidFill>
                </a:rPr>
              </a:br>
              <a:r>
                <a:rPr lang="en-US" sz="400" b="1" dirty="0">
                  <a:solidFill>
                    <a:schemeClr val="bg1"/>
                  </a:solidFill>
                </a:rPr>
                <a:t>Lead</a:t>
              </a:r>
              <a:endParaRPr lang="en-US" sz="400" i="1" dirty="0">
                <a:solidFill>
                  <a:schemeClr val="bg1"/>
                </a:solidFill>
              </a:endParaRPr>
            </a:p>
          </p:txBody>
        </p:sp>
        <p:sp>
          <p:nvSpPr>
            <p:cNvPr id="78" name="Rounded Rectangle 77"/>
            <p:cNvSpPr/>
            <p:nvPr/>
          </p:nvSpPr>
          <p:spPr>
            <a:xfrm>
              <a:off x="12587332" y="4448940"/>
              <a:ext cx="914400" cy="457200"/>
            </a:xfrm>
            <a:prstGeom prst="roundRect">
              <a:avLst/>
            </a:prstGeom>
            <a:solidFill>
              <a:srgbClr val="00B050"/>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Qualify</a:t>
              </a:r>
              <a:br>
                <a:rPr lang="en-US" sz="400" b="1" dirty="0">
                  <a:solidFill>
                    <a:schemeClr val="bg1"/>
                  </a:solidFill>
                </a:rPr>
              </a:br>
              <a:r>
                <a:rPr lang="en-US" sz="400" b="1" dirty="0">
                  <a:solidFill>
                    <a:schemeClr val="bg1"/>
                  </a:solidFill>
                </a:rPr>
                <a:t>Lead</a:t>
              </a:r>
              <a:endParaRPr lang="en-US" sz="400" i="1" dirty="0">
                <a:solidFill>
                  <a:schemeClr val="bg1"/>
                </a:solidFill>
              </a:endParaRPr>
            </a:p>
          </p:txBody>
        </p:sp>
        <p:sp>
          <p:nvSpPr>
            <p:cNvPr id="79" name="Rounded Rectangle 78"/>
            <p:cNvSpPr/>
            <p:nvPr/>
          </p:nvSpPr>
          <p:spPr>
            <a:xfrm>
              <a:off x="10865037" y="4445691"/>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Follow Up Email</a:t>
              </a:r>
              <a:endParaRPr lang="en-US" sz="400" i="1" dirty="0">
                <a:solidFill>
                  <a:schemeClr val="bg1"/>
                </a:solidFill>
              </a:endParaRPr>
            </a:p>
          </p:txBody>
        </p:sp>
        <p:sp>
          <p:nvSpPr>
            <p:cNvPr id="80" name="Rounded Rectangle 79"/>
            <p:cNvSpPr/>
            <p:nvPr/>
          </p:nvSpPr>
          <p:spPr>
            <a:xfrm>
              <a:off x="10836657" y="2767068"/>
              <a:ext cx="914400" cy="457200"/>
            </a:xfrm>
            <a:prstGeom prst="roundRect">
              <a:avLst/>
            </a:prstGeom>
            <a:solidFill>
              <a:schemeClr val="accent4">
                <a:lumMod val="75000"/>
                <a:lumOff val="2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Seven</a:t>
              </a:r>
              <a:br>
                <a:rPr lang="en-US" sz="400" b="1" dirty="0">
                  <a:solidFill>
                    <a:schemeClr val="bg1"/>
                  </a:solidFill>
                </a:rPr>
              </a:br>
              <a:r>
                <a:rPr lang="en-US" sz="400" b="1" dirty="0">
                  <a:solidFill>
                    <a:schemeClr val="bg1"/>
                  </a:solidFill>
                </a:rPr>
                <a:t>Days</a:t>
              </a:r>
              <a:endParaRPr lang="en-US" sz="400" i="1" dirty="0">
                <a:solidFill>
                  <a:schemeClr val="bg1"/>
                </a:solidFill>
              </a:endParaRPr>
            </a:p>
          </p:txBody>
        </p:sp>
        <p:sp>
          <p:nvSpPr>
            <p:cNvPr id="81" name="Rounded Rectangle 80"/>
            <p:cNvSpPr/>
            <p:nvPr/>
          </p:nvSpPr>
          <p:spPr>
            <a:xfrm>
              <a:off x="12596562" y="276280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Reminder</a:t>
              </a:r>
            </a:p>
            <a:p>
              <a:pPr algn="ctr" fontAlgn="auto">
                <a:spcBef>
                  <a:spcPts val="0"/>
                </a:spcBef>
                <a:spcAft>
                  <a:spcPts val="0"/>
                </a:spcAft>
                <a:defRPr/>
              </a:pPr>
              <a:r>
                <a:rPr lang="en-US" sz="400" b="1" dirty="0">
                  <a:solidFill>
                    <a:schemeClr val="bg1"/>
                  </a:solidFill>
                </a:rPr>
                <a:t>Email</a:t>
              </a:r>
              <a:endParaRPr lang="en-US" sz="400" i="1" dirty="0">
                <a:solidFill>
                  <a:schemeClr val="bg1"/>
                </a:solidFill>
              </a:endParaRPr>
            </a:p>
          </p:txBody>
        </p:sp>
        <p:sp>
          <p:nvSpPr>
            <p:cNvPr id="82" name="Rounded Rectangle 81"/>
            <p:cNvSpPr/>
            <p:nvPr/>
          </p:nvSpPr>
          <p:spPr>
            <a:xfrm>
              <a:off x="10852870" y="5652940"/>
              <a:ext cx="914400" cy="457200"/>
            </a:xfrm>
            <a:prstGeom prst="roundRect">
              <a:avLst/>
            </a:prstGeom>
            <a:solidFill>
              <a:schemeClr val="accent4">
                <a:lumMod val="75000"/>
                <a:lumOff val="2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Seven</a:t>
              </a:r>
              <a:br>
                <a:rPr lang="en-US" sz="400" b="1" dirty="0">
                  <a:solidFill>
                    <a:schemeClr val="bg1"/>
                  </a:solidFill>
                </a:rPr>
              </a:br>
              <a:r>
                <a:rPr lang="en-US" sz="400" b="1" dirty="0">
                  <a:solidFill>
                    <a:schemeClr val="bg1"/>
                  </a:solidFill>
                </a:rPr>
                <a:t>Days</a:t>
              </a:r>
              <a:endParaRPr lang="en-US" sz="400" i="1" dirty="0">
                <a:solidFill>
                  <a:schemeClr val="bg1"/>
                </a:solidFill>
              </a:endParaRPr>
            </a:p>
          </p:txBody>
        </p:sp>
        <p:sp>
          <p:nvSpPr>
            <p:cNvPr id="83" name="Rounded Rectangle 82"/>
            <p:cNvSpPr/>
            <p:nvPr/>
          </p:nvSpPr>
          <p:spPr>
            <a:xfrm>
              <a:off x="12612775" y="5648678"/>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Webinar Email</a:t>
              </a:r>
              <a:endParaRPr lang="en-US" sz="400" i="1" dirty="0">
                <a:solidFill>
                  <a:schemeClr val="bg1"/>
                </a:solidFill>
              </a:endParaRPr>
            </a:p>
          </p:txBody>
        </p:sp>
        <p:cxnSp>
          <p:nvCxnSpPr>
            <p:cNvPr id="84" name="Elbow Connector 59"/>
            <p:cNvCxnSpPr>
              <a:stCxn id="87" idx="3"/>
              <a:endCxn id="73" idx="1"/>
            </p:cNvCxnSpPr>
            <p:nvPr/>
          </p:nvCxnSpPr>
          <p:spPr>
            <a:xfrm flipV="1">
              <a:off x="8303363" y="2388281"/>
              <a:ext cx="810694" cy="911198"/>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85" name="Elbow Connector 59"/>
            <p:cNvCxnSpPr>
              <a:endCxn id="72" idx="1"/>
            </p:cNvCxnSpPr>
            <p:nvPr/>
          </p:nvCxnSpPr>
          <p:spPr>
            <a:xfrm flipV="1">
              <a:off x="8317223" y="2995660"/>
              <a:ext cx="787957" cy="29228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86" name="Elbow Connector 59"/>
            <p:cNvCxnSpPr>
              <a:stCxn id="87" idx="3"/>
              <a:endCxn id="74" idx="1"/>
            </p:cNvCxnSpPr>
            <p:nvPr/>
          </p:nvCxnSpPr>
          <p:spPr>
            <a:xfrm>
              <a:off x="8303363" y="3299479"/>
              <a:ext cx="808302" cy="286325"/>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7388963" y="3070879"/>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Webinar Email</a:t>
              </a:r>
              <a:endParaRPr lang="en-US" sz="400" i="1" dirty="0">
                <a:solidFill>
                  <a:schemeClr val="bg1"/>
                </a:solidFill>
              </a:endParaRPr>
            </a:p>
          </p:txBody>
        </p:sp>
        <p:cxnSp>
          <p:nvCxnSpPr>
            <p:cNvPr id="88" name="Elbow Connector 58"/>
            <p:cNvCxnSpPr>
              <a:stCxn id="105" idx="3"/>
              <a:endCxn id="91" idx="1"/>
            </p:cNvCxnSpPr>
            <p:nvPr/>
          </p:nvCxnSpPr>
          <p:spPr>
            <a:xfrm flipV="1">
              <a:off x="8300120" y="5264446"/>
              <a:ext cx="810693" cy="512314"/>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89" name="Elbow Connector 58"/>
            <p:cNvCxnSpPr>
              <a:endCxn id="70" idx="1"/>
            </p:cNvCxnSpPr>
            <p:nvPr/>
          </p:nvCxnSpPr>
          <p:spPr>
            <a:xfrm>
              <a:off x="8296877" y="5763790"/>
              <a:ext cx="805059" cy="117763"/>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9107570" y="4448944"/>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Download</a:t>
              </a:r>
              <a:endParaRPr lang="en-US" sz="400" i="1" dirty="0">
                <a:solidFill>
                  <a:schemeClr val="bg1"/>
                </a:solidFill>
              </a:endParaRPr>
            </a:p>
          </p:txBody>
        </p:sp>
        <p:sp>
          <p:nvSpPr>
            <p:cNvPr id="91" name="Rounded Rectangle 90"/>
            <p:cNvSpPr/>
            <p:nvPr/>
          </p:nvSpPr>
          <p:spPr>
            <a:xfrm>
              <a:off x="9110813" y="5035846"/>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Clickthrough</a:t>
              </a:r>
              <a:endParaRPr lang="en-US" sz="400" i="1" dirty="0">
                <a:solidFill>
                  <a:schemeClr val="bg1"/>
                </a:solidFill>
              </a:endParaRPr>
            </a:p>
          </p:txBody>
        </p:sp>
        <p:cxnSp>
          <p:nvCxnSpPr>
            <p:cNvPr id="92" name="Elbow Connector 58"/>
            <p:cNvCxnSpPr>
              <a:stCxn id="105" idx="3"/>
              <a:endCxn id="71" idx="1"/>
            </p:cNvCxnSpPr>
            <p:nvPr/>
          </p:nvCxnSpPr>
          <p:spPr>
            <a:xfrm>
              <a:off x="8300120" y="5776760"/>
              <a:ext cx="808301" cy="68520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1326953" y="2480553"/>
              <a:ext cx="1371600" cy="1571916"/>
            </a:xfrm>
            <a:prstGeom prst="roundRect">
              <a:avLst>
                <a:gd name="adj" fmla="val 8900"/>
              </a:avLst>
            </a:prstGeom>
            <a:solidFill>
              <a:schemeClr val="accent2">
                <a:lumMod val="60000"/>
                <a:lumOff val="4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2">
                      <a:lumMod val="50000"/>
                    </a:schemeClr>
                  </a:solidFill>
                </a:rPr>
                <a:t>Segment</a:t>
              </a:r>
              <a:endParaRPr lang="en-US" sz="580" dirty="0">
                <a:solidFill>
                  <a:schemeClr val="accent2">
                    <a:lumMod val="50000"/>
                  </a:schemeClr>
                </a:solidFill>
              </a:endParaRPr>
            </a:p>
          </p:txBody>
        </p:sp>
        <p:sp>
          <p:nvSpPr>
            <p:cNvPr id="94" name="Rounded Rectangle 93"/>
            <p:cNvSpPr/>
            <p:nvPr/>
          </p:nvSpPr>
          <p:spPr>
            <a:xfrm>
              <a:off x="-3090803" y="2745750"/>
              <a:ext cx="1371600" cy="1038687"/>
            </a:xfrm>
            <a:prstGeom prst="roundRect">
              <a:avLst>
                <a:gd name="adj" fmla="val 8900"/>
              </a:avLst>
            </a:prstGeom>
            <a:solidFill>
              <a:schemeClr val="accent1">
                <a:lumMod val="40000"/>
                <a:lumOff val="6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580" b="1" dirty="0">
                  <a:solidFill>
                    <a:schemeClr val="accent1">
                      <a:lumMod val="50000"/>
                    </a:schemeClr>
                  </a:solidFill>
                </a:rPr>
                <a:t>Action</a:t>
              </a: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a:p>
              <a:pPr algn="ctr" fontAlgn="auto">
                <a:spcBef>
                  <a:spcPts val="0"/>
                </a:spcBef>
                <a:spcAft>
                  <a:spcPts val="0"/>
                </a:spcAft>
                <a:defRPr/>
              </a:pPr>
              <a:endParaRPr lang="en-US" sz="580" dirty="0">
                <a:solidFill>
                  <a:schemeClr val="accent1">
                    <a:lumMod val="50000"/>
                  </a:schemeClr>
                </a:solidFill>
              </a:endParaRPr>
            </a:p>
          </p:txBody>
        </p:sp>
        <p:cxnSp>
          <p:nvCxnSpPr>
            <p:cNvPr id="95" name="Elbow Connector 94"/>
            <p:cNvCxnSpPr>
              <a:stCxn id="101" idx="3"/>
              <a:endCxn id="99" idx="1"/>
            </p:cNvCxnSpPr>
            <p:nvPr/>
          </p:nvCxnSpPr>
          <p:spPr>
            <a:xfrm>
              <a:off x="-1932677" y="3387916"/>
              <a:ext cx="820267" cy="314639"/>
            </a:xfrm>
            <a:prstGeom prst="bentConnector3">
              <a:avLst>
                <a:gd name="adj1" fmla="val 50000"/>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101" idx="3"/>
              <a:endCxn id="100" idx="1"/>
            </p:cNvCxnSpPr>
            <p:nvPr/>
          </p:nvCxnSpPr>
          <p:spPr>
            <a:xfrm flipV="1">
              <a:off x="-1932677" y="3095176"/>
              <a:ext cx="829144" cy="292740"/>
            </a:xfrm>
            <a:prstGeom prst="bentConnector3">
              <a:avLst>
                <a:gd name="adj1" fmla="val 48826"/>
              </a:avLst>
            </a:prstGeom>
            <a:ln w="34925" cap="rnd" cmpd="sng">
              <a:solidFill>
                <a:schemeClr val="accent1">
                  <a:lumMod val="75000"/>
                </a:schemeClr>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97" name="Elbow Connector 96"/>
            <p:cNvCxnSpPr>
              <a:endCxn id="103" idx="1"/>
            </p:cNvCxnSpPr>
            <p:nvPr/>
          </p:nvCxnSpPr>
          <p:spPr>
            <a:xfrm>
              <a:off x="-188282" y="3702555"/>
              <a:ext cx="823614" cy="142683"/>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cxnSp>
          <p:nvCxnSpPr>
            <p:cNvPr id="98" name="Elbow Connector 97"/>
            <p:cNvCxnSpPr>
              <a:endCxn id="102" idx="1"/>
            </p:cNvCxnSpPr>
            <p:nvPr/>
          </p:nvCxnSpPr>
          <p:spPr>
            <a:xfrm flipV="1">
              <a:off x="-179405" y="2722292"/>
              <a:ext cx="823614" cy="372884"/>
            </a:xfrm>
            <a:prstGeom prst="bentConnector3">
              <a:avLst>
                <a:gd name="adj1" fmla="val 50000"/>
              </a:avLst>
            </a:prstGeom>
            <a:ln w="34925" cap="rnd" cmpd="sng">
              <a:solidFill>
                <a:srgbClr val="CC380A"/>
              </a:solidFill>
              <a:round/>
              <a:tailEnd type="triangle"/>
            </a:ln>
            <a:effectLst/>
            <a:scene3d>
              <a:camera prst="orthographicFront"/>
              <a:lightRig rig="threePt" dir="t">
                <a:rot lat="0" lon="0" rev="3600000"/>
              </a:lightRig>
            </a:scene3d>
            <a:sp3d prstMaterial="metal"/>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1112410" y="3473955"/>
              <a:ext cx="914400" cy="457200"/>
            </a:xfrm>
            <a:prstGeom prst="roundRect">
              <a:avLst/>
            </a:prstGeom>
            <a:solidFill>
              <a:srgbClr val="CC380A"/>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Existing Member</a:t>
              </a:r>
              <a:endParaRPr lang="en-US" sz="400" i="1" dirty="0">
                <a:solidFill>
                  <a:schemeClr val="bg1"/>
                </a:solidFill>
              </a:endParaRPr>
            </a:p>
          </p:txBody>
        </p:sp>
        <p:sp>
          <p:nvSpPr>
            <p:cNvPr id="100" name="Rounded Rectangle 99"/>
            <p:cNvSpPr/>
            <p:nvPr/>
          </p:nvSpPr>
          <p:spPr>
            <a:xfrm>
              <a:off x="-1103533" y="2866576"/>
              <a:ext cx="914400" cy="457200"/>
            </a:xfrm>
            <a:prstGeom prst="roundRect">
              <a:avLst/>
            </a:prstGeom>
            <a:solidFill>
              <a:schemeClr val="accent2">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New Member</a:t>
              </a:r>
            </a:p>
          </p:txBody>
        </p:sp>
        <p:sp>
          <p:nvSpPr>
            <p:cNvPr id="101" name="Rounded Rectangle 100"/>
            <p:cNvSpPr/>
            <p:nvPr/>
          </p:nvSpPr>
          <p:spPr>
            <a:xfrm>
              <a:off x="-2847077" y="3159316"/>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View Web</a:t>
              </a:r>
              <a:br>
                <a:rPr lang="en-US" sz="400" b="1" dirty="0">
                  <a:solidFill>
                    <a:schemeClr val="bg1"/>
                  </a:solidFill>
                </a:rPr>
              </a:br>
              <a:r>
                <a:rPr lang="en-US" sz="400" b="1" dirty="0">
                  <a:solidFill>
                    <a:schemeClr val="bg1"/>
                  </a:solidFill>
                </a:rPr>
                <a:t>Demo</a:t>
              </a:r>
              <a:endParaRPr lang="en-US" sz="400" i="1" dirty="0">
                <a:solidFill>
                  <a:schemeClr val="bg1"/>
                </a:solidFill>
              </a:endParaRPr>
            </a:p>
          </p:txBody>
        </p:sp>
        <p:sp>
          <p:nvSpPr>
            <p:cNvPr id="102" name="Rounded Rectangle 101"/>
            <p:cNvSpPr/>
            <p:nvPr/>
          </p:nvSpPr>
          <p:spPr>
            <a:xfrm>
              <a:off x="644209" y="2493692"/>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Welcome Email</a:t>
              </a:r>
              <a:endParaRPr lang="en-US" sz="400" i="1" dirty="0">
                <a:solidFill>
                  <a:schemeClr val="bg1"/>
                </a:solidFill>
              </a:endParaRPr>
            </a:p>
          </p:txBody>
        </p:sp>
        <p:sp>
          <p:nvSpPr>
            <p:cNvPr id="103" name="Rounded Rectangle 102"/>
            <p:cNvSpPr/>
            <p:nvPr/>
          </p:nvSpPr>
          <p:spPr>
            <a:xfrm>
              <a:off x="635332" y="3616638"/>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Survey</a:t>
              </a:r>
              <a:br>
                <a:rPr lang="en-US" sz="400" b="1" dirty="0">
                  <a:solidFill>
                    <a:schemeClr val="bg1"/>
                  </a:solidFill>
                </a:rPr>
              </a:br>
              <a:r>
                <a:rPr lang="en-US" sz="400" b="1" dirty="0">
                  <a:solidFill>
                    <a:schemeClr val="bg1"/>
                  </a:solidFill>
                </a:rPr>
                <a:t>Email</a:t>
              </a:r>
              <a:endParaRPr lang="en-US" sz="400" i="1" dirty="0">
                <a:solidFill>
                  <a:schemeClr val="bg1"/>
                </a:solidFill>
              </a:endParaRPr>
            </a:p>
          </p:txBody>
        </p:sp>
        <p:sp>
          <p:nvSpPr>
            <p:cNvPr id="104" name="Rounded Rectangle 103"/>
            <p:cNvSpPr/>
            <p:nvPr/>
          </p:nvSpPr>
          <p:spPr>
            <a:xfrm>
              <a:off x="5642074" y="5549185"/>
              <a:ext cx="914400" cy="457200"/>
            </a:xfrm>
            <a:prstGeom prst="roundRect">
              <a:avLst/>
            </a:prstGeom>
            <a:solidFill>
              <a:schemeClr val="accent4">
                <a:lumMod val="75000"/>
                <a:lumOff val="25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Fourteen Days </a:t>
              </a:r>
              <a:endParaRPr lang="en-US" sz="400" i="1" dirty="0">
                <a:solidFill>
                  <a:schemeClr val="bg1"/>
                </a:solidFill>
              </a:endParaRPr>
            </a:p>
          </p:txBody>
        </p:sp>
        <p:sp>
          <p:nvSpPr>
            <p:cNvPr id="105" name="Rounded Rectangle 104"/>
            <p:cNvSpPr/>
            <p:nvPr/>
          </p:nvSpPr>
          <p:spPr>
            <a:xfrm>
              <a:off x="7385720" y="5548160"/>
              <a:ext cx="914400" cy="457200"/>
            </a:xfrm>
            <a:prstGeom prst="roundRect">
              <a:avLst/>
            </a:prstGeom>
            <a:solidFill>
              <a:schemeClr val="accent1">
                <a:lumMod val="50000"/>
              </a:schemeClr>
            </a:solidFill>
            <a:ln>
              <a:noFill/>
            </a:ln>
            <a:effectLst/>
            <a:scene3d>
              <a:camera prst="orthographicFront"/>
              <a:lightRig rig="threePt" dir="t">
                <a:rot lat="0" lon="0" rev="3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 b="1" dirty="0">
                  <a:solidFill>
                    <a:schemeClr val="bg1"/>
                  </a:solidFill>
                </a:rPr>
                <a:t>Whitepaper Email</a:t>
              </a:r>
              <a:endParaRPr lang="en-US" sz="400" i="1" dirty="0">
                <a:solidFill>
                  <a:schemeClr val="bg1"/>
                </a:solidFill>
              </a:endParaRPr>
            </a:p>
          </p:txBody>
        </p:sp>
      </p:grpSp>
      <p:sp>
        <p:nvSpPr>
          <p:cNvPr id="110" name="Rectangle 109"/>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25" name="Picture 24"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TextBox 10"/>
          <p:cNvSpPr txBox="1"/>
          <p:nvPr/>
        </p:nvSpPr>
        <p:spPr>
          <a:xfrm>
            <a:off x="1524000" y="3031845"/>
            <a:ext cx="3493482"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Lifecycle</a:t>
            </a:r>
            <a:endParaRPr lang="en-US" sz="7200" dirty="0">
              <a:solidFill>
                <a:schemeClr val="bg1"/>
              </a:solidFill>
              <a:latin typeface="+mn-lt"/>
              <a:ea typeface="+mn-ea"/>
              <a:cs typeface="+mn-cs"/>
            </a:endParaRPr>
          </a:p>
        </p:txBody>
      </p:sp>
      <p:sp>
        <p:nvSpPr>
          <p:cNvPr id="8" name="TextBox 7"/>
          <p:cNvSpPr txBox="1"/>
          <p:nvPr/>
        </p:nvSpPr>
        <p:spPr>
          <a:xfrm>
            <a:off x="2731476" y="2510811"/>
            <a:ext cx="2286005" cy="769441"/>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Ride The</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6" y="2182226"/>
            <a:ext cx="2158898" cy="2158898"/>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73827" y="2182227"/>
            <a:ext cx="2158898" cy="2158898"/>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73828" y="2182228"/>
            <a:ext cx="2158898" cy="2158898"/>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8" y="2182226"/>
            <a:ext cx="2158898" cy="2158898"/>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73827" y="2184177"/>
            <a:ext cx="2158898" cy="2158898"/>
          </a:xfrm>
          <a:prstGeom prst="rect">
            <a:avLst/>
          </a:prstGeom>
        </p:spPr>
      </p:pic>
      <p:sp>
        <p:nvSpPr>
          <p:cNvPr id="15" name="Rectangle 14"/>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464769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2000"/>
                            </p:stCondLst>
                            <p:childTnLst>
                              <p:par>
                                <p:cTn id="23" presetID="1" presetClass="exit" presetSubtype="0" fill="hold" nodeType="afterEffect">
                                  <p:stCondLst>
                                    <p:cond delay="100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3000"/>
                            </p:stCondLst>
                            <p:childTnLst>
                              <p:par>
                                <p:cTn id="29" presetID="1" presetClass="exit" presetSubtype="0" fill="hold" nodeType="afterEffect">
                                  <p:stCondLst>
                                    <p:cond delay="1000"/>
                                  </p:stCondLst>
                                  <p:childTnLst>
                                    <p:set>
                                      <p:cBhvr>
                                        <p:cTn id="30" dur="1" fill="hold">
                                          <p:stCondLst>
                                            <p:cond delay="0"/>
                                          </p:stCondLst>
                                        </p:cTn>
                                        <p:tgtEl>
                                          <p:spTgt spid="20"/>
                                        </p:tgtEl>
                                        <p:attrNameLst>
                                          <p:attrName>style.visibility</p:attrName>
                                        </p:attrNameLst>
                                      </p:cBhvr>
                                      <p:to>
                                        <p:strVal val="hidden"/>
                                      </p:to>
                                    </p:set>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4000"/>
                            </p:stCondLst>
                            <p:childTnLst>
                              <p:par>
                                <p:cTn id="35" presetID="1" presetClass="exit" presetSubtype="0" fill="hold" nodeType="afterEffect">
                                  <p:stCondLst>
                                    <p:cond delay="1000"/>
                                  </p:stCondLst>
                                  <p:childTnLst>
                                    <p:set>
                                      <p:cBhvr>
                                        <p:cTn id="36" dur="1" fill="hold">
                                          <p:stCondLst>
                                            <p:cond delay="0"/>
                                          </p:stCondLst>
                                        </p:cTn>
                                        <p:tgtEl>
                                          <p:spTgt spid="22"/>
                                        </p:tgtEl>
                                        <p:attrNameLst>
                                          <p:attrName>style.visibility</p:attrName>
                                        </p:attrNameLst>
                                      </p:cBhvr>
                                      <p:to>
                                        <p:strVal val="hidden"/>
                                      </p:to>
                                    </p:set>
                                  </p:childTnLst>
                                </p:cTn>
                              </p:par>
                            </p:childTnLst>
                          </p:cTn>
                        </p:par>
                        <p:par>
                          <p:cTn id="37" fill="hold">
                            <p:stCondLst>
                              <p:cond delay="5000"/>
                            </p:stCondLst>
                            <p:childTnLst>
                              <p:par>
                                <p:cTn id="38" presetID="1"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9" name="TextBox 28"/>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9" name="TextBox 8"/>
          <p:cNvSpPr txBox="1">
            <a:spLocks noChangeArrowheads="1"/>
          </p:cNvSpPr>
          <p:nvPr/>
        </p:nvSpPr>
        <p:spPr bwMode="auto">
          <a:xfrm>
            <a:off x="773113" y="963613"/>
            <a:ext cx="37560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chemeClr val="bg1"/>
                </a:solidFill>
                <a:latin typeface="Calibri" charset="0"/>
              </a:rPr>
              <a:t>People change</a:t>
            </a:r>
          </a:p>
        </p:txBody>
      </p:sp>
      <p:sp>
        <p:nvSpPr>
          <p:cNvPr id="13" name="TextBox 12"/>
          <p:cNvSpPr txBox="1">
            <a:spLocks noChangeArrowheads="1"/>
          </p:cNvSpPr>
          <p:nvPr/>
        </p:nvSpPr>
        <p:spPr bwMode="auto">
          <a:xfrm>
            <a:off x="4010025" y="2346325"/>
            <a:ext cx="48529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Businesses change</a:t>
            </a:r>
          </a:p>
        </p:txBody>
      </p:sp>
      <p:sp>
        <p:nvSpPr>
          <p:cNvPr id="14" name="TextBox 13"/>
          <p:cNvSpPr txBox="1">
            <a:spLocks noChangeArrowheads="1"/>
          </p:cNvSpPr>
          <p:nvPr/>
        </p:nvSpPr>
        <p:spPr bwMode="auto">
          <a:xfrm>
            <a:off x="0" y="3429000"/>
            <a:ext cx="7118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Needs and Interests change</a:t>
            </a:r>
          </a:p>
        </p:txBody>
      </p:sp>
      <p:sp>
        <p:nvSpPr>
          <p:cNvPr id="15" name="TextBox 14"/>
          <p:cNvSpPr txBox="1">
            <a:spLocks noChangeArrowheads="1"/>
          </p:cNvSpPr>
          <p:nvPr/>
        </p:nvSpPr>
        <p:spPr bwMode="auto">
          <a:xfrm>
            <a:off x="1504950" y="5197475"/>
            <a:ext cx="7639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chemeClr val="bg1"/>
                </a:solidFill>
                <a:latin typeface="Calibri" charset="0"/>
              </a:rPr>
              <a:t>Unite audience &amp; message</a:t>
            </a: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2" name="Rectangle 11"/>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2041675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with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withGroup">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withGroup">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9" name="TextBox 28"/>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1" name="TextBox 30"/>
          <p:cNvSpPr txBox="1">
            <a:spLocks noChangeArrowheads="1"/>
          </p:cNvSpPr>
          <p:nvPr/>
        </p:nvSpPr>
        <p:spPr bwMode="auto">
          <a:xfrm>
            <a:off x="2527623" y="537974"/>
            <a:ext cx="361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Calibri" charset="0"/>
              </a:rPr>
              <a:t>%%</a:t>
            </a:r>
            <a:r>
              <a:rPr lang="en-US" sz="3200" dirty="0" err="1" smtClean="0">
                <a:solidFill>
                  <a:schemeClr val="bg1"/>
                </a:solidFill>
                <a:latin typeface="Calibri" charset="0"/>
              </a:rPr>
              <a:t>firstname</a:t>
            </a:r>
            <a:r>
              <a:rPr lang="en-US" sz="3200" dirty="0" smtClean="0">
                <a:solidFill>
                  <a:schemeClr val="bg1"/>
                </a:solidFill>
                <a:latin typeface="Calibri" charset="0"/>
              </a:rPr>
              <a:t>%%</a:t>
            </a:r>
            <a:r>
              <a:rPr lang="en-US" sz="3200" dirty="0" smtClean="0">
                <a:solidFill>
                  <a:srgbClr val="00B0F0"/>
                </a:solidFill>
                <a:latin typeface="Calibri" charset="0"/>
              </a:rPr>
              <a:t>,</a:t>
            </a:r>
            <a:endParaRPr lang="en-US" sz="1600" dirty="0">
              <a:solidFill>
                <a:srgbClr val="00B0F0"/>
              </a:solidFill>
              <a:latin typeface="Calibri" charset="0"/>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32" name="TextBox 31"/>
          <p:cNvSpPr txBox="1">
            <a:spLocks noChangeArrowheads="1"/>
          </p:cNvSpPr>
          <p:nvPr/>
        </p:nvSpPr>
        <p:spPr bwMode="auto">
          <a:xfrm>
            <a:off x="1562725" y="2525143"/>
            <a:ext cx="743585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chemeClr val="bg1"/>
                </a:solidFill>
                <a:latin typeface="+mn-lt"/>
              </a:rPr>
              <a:t>Yoga</a:t>
            </a:r>
            <a:r>
              <a:rPr lang="en-US" sz="3200" dirty="0" smtClean="0">
                <a:solidFill>
                  <a:schemeClr val="bg1"/>
                </a:solidFill>
                <a:latin typeface="+mn-lt"/>
              </a:rPr>
              <a:t>{ &lt; We </a:t>
            </a:r>
            <a:r>
              <a:rPr lang="en-US" sz="3200" dirty="0">
                <a:solidFill>
                  <a:schemeClr val="bg1"/>
                </a:solidFill>
                <a:latin typeface="+mn-lt"/>
              </a:rPr>
              <a:t>wanted to let you know about a super secret set of specials designed for the yoga enthusiast! </a:t>
            </a:r>
            <a:r>
              <a:rPr lang="en-US" sz="3200" dirty="0" smtClean="0">
                <a:solidFill>
                  <a:schemeClr val="bg1"/>
                </a:solidFill>
                <a:latin typeface="+mn-lt"/>
              </a:rPr>
              <a:t>/&gt; }</a:t>
            </a:r>
            <a:endParaRPr lang="en-US" sz="3200" dirty="0">
              <a:solidFill>
                <a:schemeClr val="bg1"/>
              </a:solidFill>
              <a:latin typeface="+mn-lt"/>
            </a:endParaRPr>
          </a:p>
          <a:p>
            <a:endParaRPr lang="en-US" sz="1100" dirty="0" smtClean="0">
              <a:solidFill>
                <a:schemeClr val="bg1"/>
              </a:solidFill>
              <a:latin typeface="+mn-lt"/>
            </a:endParaRPr>
          </a:p>
          <a:p>
            <a:r>
              <a:rPr lang="en-US" sz="3200" dirty="0">
                <a:solidFill>
                  <a:schemeClr val="bg1"/>
                </a:solidFill>
                <a:latin typeface="+mn-lt"/>
              </a:rPr>
              <a:t>Bicycle</a:t>
            </a:r>
            <a:r>
              <a:rPr lang="en-US" sz="3200" dirty="0" smtClean="0">
                <a:solidFill>
                  <a:schemeClr val="bg1"/>
                </a:solidFill>
                <a:latin typeface="+mn-lt"/>
              </a:rPr>
              <a:t>{ &lt;</a:t>
            </a:r>
            <a:r>
              <a:rPr lang="en-US" sz="3200" dirty="0">
                <a:solidFill>
                  <a:schemeClr val="bg1"/>
                </a:solidFill>
                <a:latin typeface="+mn-lt"/>
              </a:rPr>
              <a:t>Bicycling is all the rage right now and as we move into Fall, we have some sweet specials on bicycle gear</a:t>
            </a:r>
            <a:r>
              <a:rPr lang="en-US" sz="3200" dirty="0" smtClean="0">
                <a:solidFill>
                  <a:schemeClr val="bg1"/>
                </a:solidFill>
                <a:latin typeface="+mn-lt"/>
              </a:rPr>
              <a:t>!/&gt; </a:t>
            </a:r>
            <a:r>
              <a:rPr lang="en-US" sz="3200" dirty="0" smtClean="0">
                <a:solidFill>
                  <a:schemeClr val="bg1"/>
                </a:solidFill>
                <a:latin typeface="+mn-lt"/>
              </a:rPr>
              <a:t>}</a:t>
            </a:r>
            <a:endParaRPr lang="en-US" sz="3200" dirty="0" smtClean="0">
              <a:solidFill>
                <a:schemeClr val="bg1"/>
              </a:solidFill>
              <a:latin typeface="+mn-lt"/>
            </a:endParaRPr>
          </a:p>
        </p:txBody>
      </p:sp>
      <p:sp>
        <p:nvSpPr>
          <p:cNvPr id="15" name="TextBox 14"/>
          <p:cNvSpPr txBox="1">
            <a:spLocks noChangeArrowheads="1"/>
          </p:cNvSpPr>
          <p:nvPr/>
        </p:nvSpPr>
        <p:spPr bwMode="auto">
          <a:xfrm>
            <a:off x="0" y="526964"/>
            <a:ext cx="25276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200" dirty="0" smtClean="0">
                <a:solidFill>
                  <a:srgbClr val="00B0F0"/>
                </a:solidFill>
                <a:latin typeface="Calibri" charset="0"/>
              </a:rPr>
              <a:t>Dear</a:t>
            </a:r>
            <a:endParaRPr lang="en-US" sz="4400" dirty="0">
              <a:solidFill>
                <a:srgbClr val="00B0F0"/>
              </a:solidFill>
              <a:latin typeface="Calibri" charset="0"/>
            </a:endParaRP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2" name="Rectangle 11"/>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24" name="TextBox 23"/>
          <p:cNvSpPr txBox="1">
            <a:spLocks noChangeArrowheads="1"/>
          </p:cNvSpPr>
          <p:nvPr/>
        </p:nvSpPr>
        <p:spPr bwMode="auto">
          <a:xfrm>
            <a:off x="1570134" y="1393740"/>
            <a:ext cx="71943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B0F0"/>
                </a:solidFill>
                <a:latin typeface="+mn-lt"/>
              </a:rPr>
              <a:t>Thank you for subscribing to </a:t>
            </a:r>
            <a:r>
              <a:rPr lang="en-US" sz="3200" dirty="0" smtClean="0">
                <a:solidFill>
                  <a:srgbClr val="00B0F0"/>
                </a:solidFill>
                <a:latin typeface="+mn-lt"/>
              </a:rPr>
              <a:t>our monthly  </a:t>
            </a:r>
            <a:br>
              <a:rPr lang="en-US" sz="3200" dirty="0" smtClean="0">
                <a:solidFill>
                  <a:srgbClr val="00B0F0"/>
                </a:solidFill>
                <a:latin typeface="+mn-lt"/>
              </a:rPr>
            </a:br>
            <a:r>
              <a:rPr lang="en-US" sz="3200" i="1" dirty="0" smtClean="0">
                <a:solidFill>
                  <a:srgbClr val="00B0F0"/>
                </a:solidFill>
                <a:latin typeface="+mn-lt"/>
              </a:rPr>
              <a:t>All </a:t>
            </a:r>
            <a:r>
              <a:rPr lang="en-US" sz="3200" i="1" dirty="0">
                <a:solidFill>
                  <a:srgbClr val="00B0F0"/>
                </a:solidFill>
                <a:latin typeface="+mn-lt"/>
              </a:rPr>
              <a:t>Sports </a:t>
            </a:r>
            <a:r>
              <a:rPr lang="en-US" sz="3200" dirty="0">
                <a:solidFill>
                  <a:srgbClr val="00B0F0"/>
                </a:solidFill>
                <a:latin typeface="+mn-lt"/>
              </a:rPr>
              <a:t>newsletter</a:t>
            </a:r>
            <a:r>
              <a:rPr lang="en-US" sz="3200" dirty="0" smtClean="0">
                <a:solidFill>
                  <a:srgbClr val="00B0F0"/>
                </a:solidFill>
                <a:latin typeface="+mn-lt"/>
              </a:rPr>
              <a:t>.</a:t>
            </a:r>
            <a:endParaRPr lang="en-US" dirty="0">
              <a:solidFill>
                <a:srgbClr val="00B0F0"/>
              </a:solidFill>
              <a:latin typeface="+mn-lt"/>
            </a:endParaRPr>
          </a:p>
        </p:txBody>
      </p:sp>
      <p:sp>
        <p:nvSpPr>
          <p:cNvPr id="28" name="TextBox 27"/>
          <p:cNvSpPr txBox="1">
            <a:spLocks noChangeArrowheads="1"/>
          </p:cNvSpPr>
          <p:nvPr/>
        </p:nvSpPr>
        <p:spPr bwMode="auto">
          <a:xfrm>
            <a:off x="1570134" y="2525049"/>
            <a:ext cx="6151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chemeClr val="bg1"/>
                </a:solidFill>
                <a:latin typeface="+mn-lt"/>
              </a:rPr>
              <a:t>W</a:t>
            </a:r>
            <a:r>
              <a:rPr lang="en-US" sz="3200" dirty="0" smtClean="0">
                <a:solidFill>
                  <a:schemeClr val="bg1"/>
                </a:solidFill>
                <a:latin typeface="+mn-lt"/>
              </a:rPr>
              <a:t>e </a:t>
            </a:r>
            <a:r>
              <a:rPr lang="en-US" sz="3200" dirty="0">
                <a:solidFill>
                  <a:schemeClr val="bg1"/>
                </a:solidFill>
                <a:latin typeface="+mn-lt"/>
              </a:rPr>
              <a:t>wanted to let you know about a super secret set of specials designed for the yoga enthusiast! </a:t>
            </a:r>
          </a:p>
        </p:txBody>
      </p:sp>
      <p:sp>
        <p:nvSpPr>
          <p:cNvPr id="30" name="TextBox 29"/>
          <p:cNvSpPr txBox="1">
            <a:spLocks noChangeArrowheads="1"/>
          </p:cNvSpPr>
          <p:nvPr/>
        </p:nvSpPr>
        <p:spPr bwMode="auto">
          <a:xfrm>
            <a:off x="2502674" y="533531"/>
            <a:ext cx="2600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Calibri" charset="0"/>
              </a:rPr>
              <a:t>Marcia</a:t>
            </a:r>
            <a:r>
              <a:rPr lang="en-US" sz="3200" dirty="0" smtClean="0">
                <a:solidFill>
                  <a:srgbClr val="00B0F0"/>
                </a:solidFill>
                <a:latin typeface="Calibri" charset="0"/>
              </a:rPr>
              <a:t>,</a:t>
            </a:r>
            <a:endParaRPr lang="en-US" sz="1600" dirty="0">
              <a:solidFill>
                <a:srgbClr val="00B0F0"/>
              </a:solidFill>
              <a:latin typeface="Calibri" charset="0"/>
            </a:endParaRPr>
          </a:p>
        </p:txBody>
      </p:sp>
      <p:sp>
        <p:nvSpPr>
          <p:cNvPr id="17" name="TextBox 16"/>
          <p:cNvSpPr txBox="1">
            <a:spLocks noChangeArrowheads="1"/>
          </p:cNvSpPr>
          <p:nvPr/>
        </p:nvSpPr>
        <p:spPr bwMode="auto">
          <a:xfrm>
            <a:off x="1566337" y="5896470"/>
            <a:ext cx="743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00B0F0"/>
                </a:solidFill>
                <a:latin typeface="+mn-lt"/>
              </a:rPr>
              <a:t>Click </a:t>
            </a:r>
            <a:r>
              <a:rPr lang="en-US" sz="3200" dirty="0">
                <a:solidFill>
                  <a:srgbClr val="00B0F0"/>
                </a:solidFill>
                <a:latin typeface="+mn-lt"/>
              </a:rPr>
              <a:t>here for more information</a:t>
            </a:r>
            <a:r>
              <a:rPr lang="en-US" sz="3200" dirty="0" smtClean="0">
                <a:solidFill>
                  <a:srgbClr val="00B0F0"/>
                </a:solidFill>
                <a:latin typeface="+mn-lt"/>
              </a:rPr>
              <a:t>.</a:t>
            </a:r>
            <a:endParaRPr lang="en-US" sz="3200" dirty="0">
              <a:solidFill>
                <a:srgbClr val="00B0F0"/>
              </a:solidFill>
              <a:latin typeface="+mn-lt"/>
            </a:endParaRPr>
          </a:p>
        </p:txBody>
      </p:sp>
      <p:sp>
        <p:nvSpPr>
          <p:cNvPr id="11" name="TextBox 10"/>
          <p:cNvSpPr txBox="1">
            <a:spLocks noChangeArrowheads="1"/>
          </p:cNvSpPr>
          <p:nvPr/>
        </p:nvSpPr>
        <p:spPr bwMode="auto">
          <a:xfrm>
            <a:off x="2506040" y="530338"/>
            <a:ext cx="2600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Calibri" charset="0"/>
              </a:rPr>
              <a:t>Gregory</a:t>
            </a:r>
            <a:r>
              <a:rPr lang="en-US" sz="3200" dirty="0" smtClean="0">
                <a:solidFill>
                  <a:srgbClr val="00B0F0"/>
                </a:solidFill>
                <a:latin typeface="Calibri" charset="0"/>
              </a:rPr>
              <a:t>,</a:t>
            </a:r>
            <a:endParaRPr lang="en-US" sz="1600" dirty="0">
              <a:solidFill>
                <a:srgbClr val="00B0F0"/>
              </a:solidFill>
              <a:latin typeface="Calibri" charset="0"/>
            </a:endParaRPr>
          </a:p>
        </p:txBody>
      </p:sp>
      <p:sp>
        <p:nvSpPr>
          <p:cNvPr id="25" name="TextBox 24"/>
          <p:cNvSpPr txBox="1">
            <a:spLocks noChangeArrowheads="1"/>
          </p:cNvSpPr>
          <p:nvPr/>
        </p:nvSpPr>
        <p:spPr bwMode="auto">
          <a:xfrm>
            <a:off x="1532388" y="2520928"/>
            <a:ext cx="66939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chemeClr val="bg1"/>
                </a:solidFill>
                <a:latin typeface="+mn-lt"/>
              </a:rPr>
              <a:t>Bicycling is all the rage right now and as we move into Fall, we have some sweet specials on bicycle gear!</a:t>
            </a:r>
          </a:p>
        </p:txBody>
      </p:sp>
      <p:sp>
        <p:nvSpPr>
          <p:cNvPr id="19" name="TextBox 18"/>
          <p:cNvSpPr txBox="1">
            <a:spLocks noChangeArrowheads="1"/>
          </p:cNvSpPr>
          <p:nvPr/>
        </p:nvSpPr>
        <p:spPr bwMode="auto">
          <a:xfrm>
            <a:off x="2541773" y="542112"/>
            <a:ext cx="2600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Calibri" charset="0"/>
              </a:rPr>
              <a:t>Janice</a:t>
            </a:r>
            <a:r>
              <a:rPr lang="en-US" sz="3200" dirty="0" smtClean="0">
                <a:solidFill>
                  <a:srgbClr val="00B0F0"/>
                </a:solidFill>
                <a:latin typeface="Calibri" charset="0"/>
              </a:rPr>
              <a:t>,</a:t>
            </a:r>
            <a:endParaRPr lang="en-US" sz="1600" dirty="0">
              <a:solidFill>
                <a:srgbClr val="00B0F0"/>
              </a:solidFill>
              <a:latin typeface="Calibri" charset="0"/>
            </a:endParaRPr>
          </a:p>
        </p:txBody>
      </p:sp>
    </p:spTree>
    <p:extLst>
      <p:ext uri="{BB962C8B-B14F-4D97-AF65-F5344CB8AC3E}">
        <p14:creationId xmlns:p14="http://schemas.microsoft.com/office/powerpoint/2010/main" val="2497725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50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wipe(up)">
                                      <p:cBhvr>
                                        <p:cTn id="13" dur="500"/>
                                        <p:tgtEl>
                                          <p:spTgt spid="32">
                                            <p:txEl>
                                              <p:pRg st="0" end="0"/>
                                            </p:txEl>
                                          </p:spTgt>
                                        </p:tgtEl>
                                      </p:cBhvr>
                                    </p:animEffect>
                                  </p:childTnLst>
                                </p:cTn>
                              </p:par>
                            </p:childTnLst>
                          </p:cTn>
                        </p:par>
                        <p:par>
                          <p:cTn id="14" fill="hold">
                            <p:stCondLst>
                              <p:cond delay="2000"/>
                            </p:stCondLst>
                            <p:childTnLst>
                              <p:par>
                                <p:cTn id="15" presetID="22" presetClass="entr" presetSubtype="1" fill="hold" grpId="0" nodeType="afterEffect">
                                  <p:stCondLst>
                                    <p:cond delay="50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up)">
                                      <p:cBhvr>
                                        <p:cTn id="17" dur="500"/>
                                        <p:tgtEl>
                                          <p:spTgt spid="32">
                                            <p:txEl>
                                              <p:pRg st="2" end="2"/>
                                            </p:txEl>
                                          </p:spTgt>
                                        </p:tgtEl>
                                      </p:cBhvr>
                                    </p:animEffect>
                                  </p:childTnLst>
                                </p:cTn>
                              </p:par>
                            </p:childTnLst>
                          </p:cTn>
                        </p:par>
                        <p:par>
                          <p:cTn id="18" fill="hold">
                            <p:stCondLst>
                              <p:cond delay="3000"/>
                            </p:stCondLst>
                            <p:childTnLst>
                              <p:par>
                                <p:cTn id="19" presetID="10" presetClass="exit" presetSubtype="0" fill="hold" grpId="1" nodeType="afterEffect">
                                  <p:stCondLst>
                                    <p:cond delay="5000"/>
                                  </p:stCondLst>
                                  <p:childTnLst>
                                    <p:animEffect transition="out" filter="fade">
                                      <p:cBhvr>
                                        <p:cTn id="20" dur="500"/>
                                        <p:tgtEl>
                                          <p:spTgt spid="31"/>
                                        </p:tgtEl>
                                      </p:cBhvr>
                                    </p:animEffect>
                                    <p:set>
                                      <p:cBhvr>
                                        <p:cTn id="21" dur="1" fill="hold">
                                          <p:stCondLst>
                                            <p:cond delay="499"/>
                                          </p:stCondLst>
                                        </p:cTn>
                                        <p:tgtEl>
                                          <p:spTgt spid="31"/>
                                        </p:tgtEl>
                                        <p:attrNameLst>
                                          <p:attrName>style.visibility</p:attrName>
                                        </p:attrNameLst>
                                      </p:cBhvr>
                                      <p:to>
                                        <p:strVal val="hidden"/>
                                      </p:to>
                                    </p:set>
                                  </p:childTnLst>
                                </p:cTn>
                              </p:par>
                              <p:par>
                                <p:cTn id="22" presetID="10" presetClass="exit" presetSubtype="0" fill="hold" grpId="1" nodeType="withEffect">
                                  <p:stCondLst>
                                    <p:cond delay="5000"/>
                                  </p:stCondLst>
                                  <p:childTnLst>
                                    <p:animEffect transition="out" filter="fade">
                                      <p:cBhvr>
                                        <p:cTn id="23" dur="500"/>
                                        <p:tgtEl>
                                          <p:spTgt spid="32">
                                            <p:txEl>
                                              <p:pRg st="0" end="0"/>
                                            </p:txEl>
                                          </p:spTgt>
                                        </p:tgtEl>
                                      </p:cBhvr>
                                    </p:animEffect>
                                    <p:set>
                                      <p:cBhvr>
                                        <p:cTn id="24" dur="1" fill="hold">
                                          <p:stCondLst>
                                            <p:cond delay="499"/>
                                          </p:stCondLst>
                                        </p:cTn>
                                        <p:tgtEl>
                                          <p:spTgt spid="32">
                                            <p:txEl>
                                              <p:pRg st="0" end="0"/>
                                            </p:txEl>
                                          </p:spTgt>
                                        </p:tgtEl>
                                        <p:attrNameLst>
                                          <p:attrName>style.visibility</p:attrName>
                                        </p:attrNameLst>
                                      </p:cBhvr>
                                      <p:to>
                                        <p:strVal val="hidden"/>
                                      </p:to>
                                    </p:set>
                                  </p:childTnLst>
                                </p:cTn>
                              </p:par>
                              <p:par>
                                <p:cTn id="25" presetID="10" presetClass="exit" presetSubtype="0" fill="hold" grpId="1" nodeType="withEffect">
                                  <p:stCondLst>
                                    <p:cond delay="5000"/>
                                  </p:stCondLst>
                                  <p:childTnLst>
                                    <p:animEffect transition="out" filter="fade">
                                      <p:cBhvr>
                                        <p:cTn id="26" dur="500"/>
                                        <p:tgtEl>
                                          <p:spTgt spid="32">
                                            <p:txEl>
                                              <p:pRg st="2" end="2"/>
                                            </p:txEl>
                                          </p:spTgt>
                                        </p:tgtEl>
                                      </p:cBhvr>
                                    </p:animEffect>
                                    <p:set>
                                      <p:cBhvr>
                                        <p:cTn id="27" dur="1" fill="hold">
                                          <p:stCondLst>
                                            <p:cond delay="499"/>
                                          </p:stCondLst>
                                        </p:cTn>
                                        <p:tgtEl>
                                          <p:spTgt spid="32">
                                            <p:txEl>
                                              <p:pRg st="2" end="2"/>
                                            </p:txEl>
                                          </p:spTgt>
                                        </p:tgtEl>
                                        <p:attrNameLst>
                                          <p:attrName>style.visibility</p:attrName>
                                        </p:attrNameLst>
                                      </p:cBhvr>
                                      <p:to>
                                        <p:strVal val="hidden"/>
                                      </p:to>
                                    </p:set>
                                  </p:childTnLst>
                                </p:cTn>
                              </p:par>
                              <p:par>
                                <p:cTn id="28" presetID="42" presetClass="path" presetSubtype="0" accel="50000" decel="50000" fill="hold" grpId="0" nodeType="withEffect">
                                  <p:stCondLst>
                                    <p:cond delay="5000"/>
                                  </p:stCondLst>
                                  <p:childTnLst>
                                    <p:animMotion origin="layout" path="M -1.38889E-6 -4.81481E-6 L -1.38889E-6 -0.25833 " pathEditMode="relative" rAng="0" ptsTypes="AA">
                                      <p:cBhvr>
                                        <p:cTn id="29" dur="1000" fill="hold"/>
                                        <p:tgtEl>
                                          <p:spTgt spid="17"/>
                                        </p:tgtEl>
                                        <p:attrNameLst>
                                          <p:attrName>ppt_x</p:attrName>
                                          <p:attrName>ppt_y</p:attrName>
                                        </p:attrNameLst>
                                      </p:cBhvr>
                                      <p:rCtr x="0" y="-12917"/>
                                    </p:animMotion>
                                  </p:childTnLst>
                                </p:cTn>
                              </p:par>
                            </p:childTnLst>
                          </p:cTn>
                        </p:par>
                        <p:par>
                          <p:cTn id="30" fill="hold">
                            <p:stCondLst>
                              <p:cond delay="9000"/>
                            </p:stCondLst>
                            <p:childTnLst>
                              <p:par>
                                <p:cTn id="31" presetID="47"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par>
                          <p:cTn id="40" fill="hold">
                            <p:stCondLst>
                              <p:cond delay="10500"/>
                            </p:stCondLst>
                            <p:childTnLst>
                              <p:par>
                                <p:cTn id="41" presetID="10" presetClass="exit" presetSubtype="0" fill="hold" grpId="1" nodeType="afterEffect">
                                  <p:stCondLst>
                                    <p:cond delay="300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grpId="1" nodeType="withEffect">
                                  <p:stCondLst>
                                    <p:cond delay="300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par>
                          <p:cTn id="47" fill="hold">
                            <p:stCondLst>
                              <p:cond delay="14000"/>
                            </p:stCondLst>
                            <p:childTnLst>
                              <p:par>
                                <p:cTn id="48" presetID="47"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15000"/>
                            </p:stCondLst>
                            <p:childTnLst>
                              <p:par>
                                <p:cTn id="54" presetID="2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15500"/>
                            </p:stCondLst>
                            <p:childTnLst>
                              <p:par>
                                <p:cTn id="58" presetID="10" presetClass="exit" presetSubtype="0" fill="hold" grpId="1" nodeType="afterEffect">
                                  <p:stCondLst>
                                    <p:cond delay="300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par>
                          <p:cTn id="61" fill="hold">
                            <p:stCondLst>
                              <p:cond delay="19000"/>
                            </p:stCondLst>
                            <p:childTnLst>
                              <p:par>
                                <p:cTn id="62" presetID="47"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20000"/>
                            </p:stCondLst>
                            <p:childTnLst>
                              <p:par>
                                <p:cTn id="68" presetID="26" presetClass="emph" presetSubtype="0" fill="hold" grpId="1" nodeType="afterEffect">
                                  <p:stCondLst>
                                    <p:cond delay="0"/>
                                  </p:stCondLst>
                                  <p:childTnLst>
                                    <p:animEffect transition="out" filter="fade">
                                      <p:cBhvr>
                                        <p:cTn id="69" dur="500" tmFilter="0, 0; .2, .5; .8, .5; 1, 0"/>
                                        <p:tgtEl>
                                          <p:spTgt spid="25"/>
                                        </p:tgtEl>
                                      </p:cBhvr>
                                    </p:animEffect>
                                    <p:animScale>
                                      <p:cBhvr>
                                        <p:cTn id="70"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uiExpand="1" build="p" advAuto="500"/>
      <p:bldP spid="32" grpId="1" build="allAtOnce"/>
      <p:bldP spid="28" grpId="0"/>
      <p:bldP spid="28" grpId="1"/>
      <p:bldP spid="30" grpId="0"/>
      <p:bldP spid="30" grpId="1"/>
      <p:bldP spid="17" grpId="0"/>
      <p:bldP spid="11" grpId="0"/>
      <p:bldP spid="11" grpId="1"/>
      <p:bldP spid="25" grpId="0"/>
      <p:bldP spid="25" grpId="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8" name="TextBox 17"/>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20" name="Rectangle 19"/>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208" y="3803284"/>
            <a:ext cx="2526584" cy="201456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45084" y="2375730"/>
            <a:ext cx="2526584" cy="2014561"/>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10399" y="368300"/>
            <a:ext cx="2526583" cy="2508297"/>
          </a:xfrm>
          <a:prstGeom prst="rect">
            <a:avLst/>
          </a:prstGeom>
        </p:spPr>
      </p:pic>
      <p:pic>
        <p:nvPicPr>
          <p:cNvPr id="6" name="Pictur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56646" y="3064129"/>
            <a:ext cx="2526584" cy="2014561"/>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621960" y="1049567"/>
            <a:ext cx="2526584" cy="2014561"/>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233522" y="1700185"/>
            <a:ext cx="2526584" cy="2014561"/>
          </a:xfrm>
          <a:prstGeom prst="rect">
            <a:avLst/>
          </a:prstGeom>
        </p:spPr>
      </p:pic>
      <p:pic>
        <p:nvPicPr>
          <p:cNvPr id="2" name="Picture 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2362" y="1249195"/>
            <a:ext cx="9589344" cy="5644430"/>
          </a:xfrm>
          <a:prstGeom prst="rect">
            <a:avLst/>
          </a:prstGeom>
        </p:spPr>
      </p:pic>
    </p:spTree>
    <p:extLst>
      <p:ext uri="{BB962C8B-B14F-4D97-AF65-F5344CB8AC3E}">
        <p14:creationId xmlns:p14="http://schemas.microsoft.com/office/powerpoint/2010/main" val="3720937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accel="100000"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childTnLst>
                          </p:cTn>
                        </p:par>
                        <p:par>
                          <p:cTn id="12" fill="hold">
                            <p:stCondLst>
                              <p:cond delay="2000"/>
                            </p:stCondLst>
                            <p:childTnLst>
                              <p:par>
                                <p:cTn id="13" presetID="2" presetClass="entr" presetSubtype="1" accel="10000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3000"/>
                            </p:stCondLst>
                            <p:childTnLst>
                              <p:par>
                                <p:cTn id="18" presetID="2" presetClass="entr" presetSubtype="1" accel="100000"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1" accel="100000"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 presetClass="entr" presetSubtype="1" accel="100000" fill="hold" nodeType="after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par>
                          <p:cTn id="32" fill="hold">
                            <p:stCondLst>
                              <p:cond delay="6000"/>
                            </p:stCondLst>
                            <p:childTnLst>
                              <p:par>
                                <p:cTn id="33" presetID="2" presetClass="entr" presetSubtype="1" accel="100000" fill="hold" nodeType="afterEffect">
                                  <p:stCondLst>
                                    <p:cond delay="5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1"/>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5" name="TextBox 14"/>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3" name="TextBox 12"/>
          <p:cNvSpPr txBox="1">
            <a:spLocks noChangeArrowheads="1"/>
          </p:cNvSpPr>
          <p:nvPr/>
        </p:nvSpPr>
        <p:spPr bwMode="auto">
          <a:xfrm>
            <a:off x="0" y="199784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rgbClr val="123859"/>
                </a:solidFill>
                <a:latin typeface="Calibri" charset="0"/>
              </a:rPr>
              <a:t>What is</a:t>
            </a:r>
          </a:p>
          <a:p>
            <a:pPr algn="ctr" eaLnBrk="1" hangingPunct="1"/>
            <a:r>
              <a:rPr lang="en-US" sz="6000" dirty="0">
                <a:solidFill>
                  <a:srgbClr val="123859"/>
                </a:solidFill>
                <a:latin typeface="Calibri" charset="0"/>
              </a:rPr>
              <a:t>Multi-channel</a:t>
            </a:r>
          </a:p>
          <a:p>
            <a:pPr algn="ctr" eaLnBrk="1" hangingPunct="1"/>
            <a:r>
              <a:rPr lang="en-US" sz="6000" dirty="0">
                <a:solidFill>
                  <a:srgbClr val="123859"/>
                </a:solidFill>
                <a:latin typeface="Calibri" charset="0"/>
              </a:rPr>
              <a:t>Engagement?</a:t>
            </a:r>
          </a:p>
        </p:txBody>
      </p:sp>
      <p:sp>
        <p:nvSpPr>
          <p:cNvPr id="12" name="TextBox 11"/>
          <p:cNvSpPr txBox="1">
            <a:spLocks noChangeArrowheads="1"/>
          </p:cNvSpPr>
          <p:nvPr/>
        </p:nvSpPr>
        <p:spPr bwMode="auto">
          <a:xfrm>
            <a:off x="0" y="2921001"/>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Are you ready</a:t>
            </a:r>
            <a:r>
              <a:rPr lang="en-US" sz="6000" dirty="0">
                <a:solidFill>
                  <a:srgbClr val="00B0F0"/>
                </a:solidFill>
                <a:latin typeface="Calibri" charset="0"/>
              </a:rPr>
              <a:t>?</a:t>
            </a:r>
          </a:p>
        </p:txBody>
      </p:sp>
      <p:sp>
        <p:nvSpPr>
          <p:cNvPr id="9" name="TextBox 8"/>
          <p:cNvSpPr txBox="1">
            <a:spLocks noChangeArrowheads="1"/>
          </p:cNvSpPr>
          <p:nvPr/>
        </p:nvSpPr>
        <p:spPr bwMode="auto">
          <a:xfrm>
            <a:off x="752625" y="775120"/>
            <a:ext cx="5289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Centered on email</a:t>
            </a:r>
          </a:p>
        </p:txBody>
      </p:sp>
      <p:sp>
        <p:nvSpPr>
          <p:cNvPr id="10" name="TextBox 9"/>
          <p:cNvSpPr txBox="1">
            <a:spLocks noChangeArrowheads="1"/>
          </p:cNvSpPr>
          <p:nvPr/>
        </p:nvSpPr>
        <p:spPr bwMode="auto">
          <a:xfrm>
            <a:off x="1794294" y="1999203"/>
            <a:ext cx="70754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Combines all online methods</a:t>
            </a:r>
          </a:p>
        </p:txBody>
      </p:sp>
      <p:sp>
        <p:nvSpPr>
          <p:cNvPr id="11" name="TextBox 10"/>
          <p:cNvSpPr txBox="1">
            <a:spLocks noChangeArrowheads="1"/>
          </p:cNvSpPr>
          <p:nvPr/>
        </p:nvSpPr>
        <p:spPr bwMode="auto">
          <a:xfrm>
            <a:off x="665941" y="4305989"/>
            <a:ext cx="7019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Maintains continuous touch</a:t>
            </a:r>
          </a:p>
        </p:txBody>
      </p:sp>
      <p:pic>
        <p:nvPicPr>
          <p:cNvPr id="25" name="Picture 24"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8" name="Rectangle 17"/>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558047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9" grpId="0"/>
      <p:bldP spid="9" grpId="1"/>
      <p:bldP spid="10" grpId="0"/>
      <p:bldP spid="10" grpId="1"/>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8" name="TextBox 17"/>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20" name="Rectangle 19"/>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12" name="Freeform 11"/>
          <p:cNvSpPr/>
          <p:nvPr/>
        </p:nvSpPr>
        <p:spPr>
          <a:xfrm>
            <a:off x="2838106" y="4895489"/>
            <a:ext cx="4589254" cy="681487"/>
          </a:xfrm>
          <a:custGeom>
            <a:avLst/>
            <a:gdLst>
              <a:gd name="connsiteX0" fmla="*/ 0 w 5995359"/>
              <a:gd name="connsiteY0" fmla="*/ 69012 h 681487"/>
              <a:gd name="connsiteX1" fmla="*/ 4347714 w 5995359"/>
              <a:gd name="connsiteY1" fmla="*/ 681487 h 681487"/>
              <a:gd name="connsiteX2" fmla="*/ 5995359 w 5995359"/>
              <a:gd name="connsiteY2" fmla="*/ 310551 h 681487"/>
              <a:gd name="connsiteX3" fmla="*/ 3994031 w 5995359"/>
              <a:gd name="connsiteY3" fmla="*/ 0 h 681487"/>
              <a:gd name="connsiteX4" fmla="*/ 0 w 5995359"/>
              <a:gd name="connsiteY4" fmla="*/ 69012 h 68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359" h="681487">
                <a:moveTo>
                  <a:pt x="0" y="69012"/>
                </a:moveTo>
                <a:lnTo>
                  <a:pt x="4347714" y="681487"/>
                </a:lnTo>
                <a:lnTo>
                  <a:pt x="5995359" y="310551"/>
                </a:lnTo>
                <a:lnTo>
                  <a:pt x="3994031" y="0"/>
                </a:lnTo>
                <a:lnTo>
                  <a:pt x="0" y="69012"/>
                </a:lnTo>
                <a:close/>
              </a:path>
            </a:pathLst>
          </a:cu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56363" y="1494779"/>
            <a:ext cx="3888191" cy="4076330"/>
          </a:xfrm>
          <a:prstGeom prst="rect">
            <a:avLst/>
          </a:prstGeom>
        </p:spPr>
      </p:pic>
      <p:sp>
        <p:nvSpPr>
          <p:cNvPr id="11" name="TextBox 34"/>
          <p:cNvSpPr txBox="1">
            <a:spLocks noChangeArrowheads="1"/>
          </p:cNvSpPr>
          <p:nvPr/>
        </p:nvSpPr>
        <p:spPr bwMode="auto">
          <a:xfrm>
            <a:off x="310551" y="384594"/>
            <a:ext cx="52362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smtClean="0">
                <a:solidFill>
                  <a:srgbClr val="00B0F0"/>
                </a:solidFill>
                <a:latin typeface="Calibri" charset="0"/>
              </a:rPr>
              <a:t>Real world example:</a:t>
            </a:r>
            <a:endParaRPr lang="en-US" sz="4400" dirty="0">
              <a:solidFill>
                <a:srgbClr val="00B0F0"/>
              </a:solidFill>
              <a:latin typeface="Calibri"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21949" y="2691445"/>
            <a:ext cx="6900102" cy="1475110"/>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05965" y="2453720"/>
            <a:ext cx="6132069" cy="1950559"/>
          </a:xfrm>
          <a:prstGeom prst="rect">
            <a:avLst/>
          </a:prstGeom>
        </p:spPr>
      </p:pic>
    </p:spTree>
    <p:extLst>
      <p:ext uri="{BB962C8B-B14F-4D97-AF65-F5344CB8AC3E}">
        <p14:creationId xmlns:p14="http://schemas.microsoft.com/office/powerpoint/2010/main" val="1020613560"/>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2"/>
                                            </p:tgtEl>
                                            <p:attrNameLst>
                                              <p:attrName>ppt_y</p:attrName>
                                            </p:attrNameLst>
                                          </p:cBhvr>
                                          <p:tavLst>
                                            <p:tav tm="0">
                                              <p:val>
                                                <p:strVal val="#ppt_y"/>
                                              </p:val>
                                            </p:tav>
                                            <p:tav tm="100000">
                                              <p:val>
                                                <p:strVal val="#ppt_y+#ppt_h*1.125000"/>
                                              </p:val>
                                            </p:tav>
                                          </p:tavLst>
                                        </p:anim>
                                        <p:animEffect transition="out" filter="wipe(dow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nodeType="clickEffect">
                                      <p:stCondLst>
                                        <p:cond delay="0"/>
                                      </p:stCondLst>
                                      <p:childTnLst>
                                        <p:anim calcmode="lin" valueType="num">
                                          <p:cBhvr additive="base">
                                            <p:cTn id="23" dur="500"/>
                                            <p:tgtEl>
                                              <p:spTgt spid="3"/>
                                            </p:tgtEl>
                                            <p:attrNameLst>
                                              <p:attrName>ppt_y</p:attrName>
                                            </p:attrNameLst>
                                          </p:cBhvr>
                                          <p:tavLst>
                                            <p:tav tm="0">
                                              <p:val>
                                                <p:strVal val="#ppt_y"/>
                                              </p:val>
                                            </p:tav>
                                            <p:tav tm="100000">
                                              <p:val>
                                                <p:strVal val="#ppt_y+#ppt_h*1.125000"/>
                                              </p:val>
                                            </p:tav>
                                          </p:tavLst>
                                        </p:anim>
                                        <p:animEffect transition="out" filter="wipe(down)">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2" presetClass="entr" presetSubtype="1" accel="100000" fill="hold" nodeType="afterEffect" p14:presetBounceEnd="50000">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14:bounceEnd="50000">
                                          <p:cBhvr additive="base">
                                            <p:cTn id="29"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9"/>
                                            </p:tgtEl>
                                            <p:attrNameLst>
                                              <p:attrName>ppt_y</p:attrName>
                                            </p:attrNameLst>
                                          </p:cBhvr>
                                          <p:tavLst>
                                            <p:tav tm="0">
                                              <p:val>
                                                <p:strVal val="0-#ppt_h/2"/>
                                              </p:val>
                                            </p:tav>
                                            <p:tav tm="100000">
                                              <p:val>
                                                <p:strVal val="#ppt_y"/>
                                              </p:val>
                                            </p:tav>
                                          </p:tavLst>
                                        </p:anim>
                                      </p:childTnLst>
                                    </p:cTn>
                                  </p:par>
                                  <p:par>
                                    <p:cTn id="31" presetID="2" presetClass="entr" presetSubtype="2" accel="10000" fill="hold" grpId="0" nodeType="withEffect" p14:presetBounceEnd="50000">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14:bounceEnd="50000">
                                          <p:cBhvr additive="base">
                                            <p:cTn id="33"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2"/>
                                            </p:tgtEl>
                                            <p:attrNameLst>
                                              <p:attrName>ppt_y</p:attrName>
                                            </p:attrNameLst>
                                          </p:cBhvr>
                                          <p:tavLst>
                                            <p:tav tm="0">
                                              <p:val>
                                                <p:strVal val="#ppt_y"/>
                                              </p:val>
                                            </p:tav>
                                            <p:tav tm="100000">
                                              <p:val>
                                                <p:strVal val="#ppt_y+#ppt_h*1.125000"/>
                                              </p:val>
                                            </p:tav>
                                          </p:tavLst>
                                        </p:anim>
                                        <p:animEffect transition="out" filter="wipe(dow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nodeType="clickEffect">
                                      <p:stCondLst>
                                        <p:cond delay="0"/>
                                      </p:stCondLst>
                                      <p:childTnLst>
                                        <p:anim calcmode="lin" valueType="num">
                                          <p:cBhvr additive="base">
                                            <p:cTn id="23" dur="500"/>
                                            <p:tgtEl>
                                              <p:spTgt spid="3"/>
                                            </p:tgtEl>
                                            <p:attrNameLst>
                                              <p:attrName>ppt_y</p:attrName>
                                            </p:attrNameLst>
                                          </p:cBhvr>
                                          <p:tavLst>
                                            <p:tav tm="0">
                                              <p:val>
                                                <p:strVal val="#ppt_y"/>
                                              </p:val>
                                            </p:tav>
                                            <p:tav tm="100000">
                                              <p:val>
                                                <p:strVal val="#ppt_y+#ppt_h*1.125000"/>
                                              </p:val>
                                            </p:tav>
                                          </p:tavLst>
                                        </p:anim>
                                        <p:animEffect transition="out" filter="wipe(down)">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2" presetClass="entr" presetSubtype="1" accel="10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par>
                                    <p:cTn id="31" presetID="2" presetClass="entr" presetSubtype="2" accel="1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8" name="TextBox 17"/>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TextBox 10"/>
          <p:cNvSpPr txBox="1"/>
          <p:nvPr/>
        </p:nvSpPr>
        <p:spPr>
          <a:xfrm>
            <a:off x="5832997" y="1679784"/>
            <a:ext cx="2748448" cy="307777"/>
          </a:xfrm>
          <a:prstGeom prst="rect">
            <a:avLst/>
          </a:prstGeom>
          <a:noFill/>
        </p:spPr>
        <p:txBody>
          <a:bodyPr wrap="none" rtlCol="0">
            <a:spAutoFit/>
          </a:bodyPr>
          <a:lstStyle/>
          <a:p>
            <a:pPr algn="ctr"/>
            <a:r>
              <a:rPr lang="en-US" sz="1400" i="1" dirty="0">
                <a:solidFill>
                  <a:srgbClr val="00B0F0"/>
                </a:solidFill>
              </a:rPr>
              <a:t>~</a:t>
            </a:r>
            <a:r>
              <a:rPr lang="en-US" sz="1400" i="1" dirty="0" smtClean="0">
                <a:solidFill>
                  <a:srgbClr val="00B0F0"/>
                </a:solidFill>
              </a:rPr>
              <a:t> </a:t>
            </a:r>
            <a:r>
              <a:rPr lang="en-US" sz="1400" i="1" dirty="0" err="1" smtClean="0">
                <a:solidFill>
                  <a:srgbClr val="00B0F0"/>
                </a:solidFill>
              </a:rPr>
              <a:t>MarketingSherpa</a:t>
            </a:r>
            <a:r>
              <a:rPr lang="en-US" sz="1400" i="1" dirty="0">
                <a:solidFill>
                  <a:srgbClr val="00B0F0"/>
                </a:solidFill>
              </a:rPr>
              <a:t> </a:t>
            </a:r>
            <a:r>
              <a:rPr lang="en-US" sz="1400" i="1" dirty="0" smtClean="0">
                <a:solidFill>
                  <a:srgbClr val="00B0F0"/>
                </a:solidFill>
              </a:rPr>
              <a:t>– 2/16/2012</a:t>
            </a:r>
          </a:p>
        </p:txBody>
      </p:sp>
      <p:sp>
        <p:nvSpPr>
          <p:cNvPr id="13" name="Rectangle 12"/>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14" name="TextBox 8"/>
          <p:cNvSpPr txBox="1">
            <a:spLocks noChangeArrowheads="1"/>
          </p:cNvSpPr>
          <p:nvPr/>
        </p:nvSpPr>
        <p:spPr bwMode="auto">
          <a:xfrm>
            <a:off x="295274" y="387123"/>
            <a:ext cx="8848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chemeClr val="bg1"/>
                </a:solidFill>
                <a:latin typeface="Calibri" charset="0"/>
              </a:rPr>
              <a:t>How to Best Serve Email Subscribers</a:t>
            </a:r>
          </a:p>
          <a:p>
            <a:pPr eaLnBrk="1" hangingPunct="1"/>
            <a:r>
              <a:rPr lang="en-US" sz="4000" dirty="0" smtClean="0">
                <a:solidFill>
                  <a:schemeClr val="bg1"/>
                </a:solidFill>
                <a:latin typeface="Calibri" charset="0"/>
              </a:rPr>
              <a:t>Through the Entire Customer Lifecycle</a:t>
            </a:r>
            <a:endParaRPr lang="en-US" sz="4000" dirty="0">
              <a:solidFill>
                <a:schemeClr val="bg1"/>
              </a:solidFill>
              <a:latin typeface="Calibri" charset="0"/>
            </a:endParaRPr>
          </a:p>
        </p:txBody>
      </p:sp>
      <p:sp>
        <p:nvSpPr>
          <p:cNvPr id="15" name="Rectangle 14"/>
          <p:cNvSpPr/>
          <p:nvPr/>
        </p:nvSpPr>
        <p:spPr>
          <a:xfrm>
            <a:off x="365125" y="1679784"/>
            <a:ext cx="4053354" cy="307777"/>
          </a:xfrm>
          <a:prstGeom prst="rect">
            <a:avLst/>
          </a:prstGeom>
        </p:spPr>
        <p:txBody>
          <a:bodyPr wrap="none">
            <a:spAutoFit/>
          </a:bodyPr>
          <a:lstStyle/>
          <a:p>
            <a:pPr algn="r" eaLnBrk="1" hangingPunct="1"/>
            <a:r>
              <a:rPr lang="en-US" sz="1400" dirty="0" smtClean="0">
                <a:solidFill>
                  <a:srgbClr val="00B0F0"/>
                </a:solidFill>
                <a:latin typeface="Calibri" charset="0"/>
              </a:rPr>
              <a:t>Jeffrey Rice, MECLABS, and Adam T Sutton, MECLABS</a:t>
            </a:r>
            <a:endParaRPr lang="en-US" dirty="0">
              <a:solidFill>
                <a:srgbClr val="00B0F0"/>
              </a:solidFill>
              <a:latin typeface="Calibri" charset="0"/>
            </a:endParaRPr>
          </a:p>
        </p:txBody>
      </p:sp>
      <p:sp>
        <p:nvSpPr>
          <p:cNvPr id="16" name="TextBox 8"/>
          <p:cNvSpPr txBox="1">
            <a:spLocks noChangeArrowheads="1"/>
          </p:cNvSpPr>
          <p:nvPr/>
        </p:nvSpPr>
        <p:spPr bwMode="auto">
          <a:xfrm>
            <a:off x="1193896" y="2924970"/>
            <a:ext cx="2351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b="1" dirty="0" smtClean="0">
                <a:solidFill>
                  <a:schemeClr val="bg1"/>
                </a:solidFill>
                <a:latin typeface="Calibri" charset="0"/>
              </a:rPr>
              <a:t>800%</a:t>
            </a:r>
            <a:endParaRPr lang="en-US" sz="7200" b="1" dirty="0">
              <a:solidFill>
                <a:schemeClr val="bg1"/>
              </a:solidFill>
              <a:latin typeface="Calibri" charset="0"/>
            </a:endParaRPr>
          </a:p>
        </p:txBody>
      </p:sp>
      <p:sp>
        <p:nvSpPr>
          <p:cNvPr id="17" name="TextBox 8"/>
          <p:cNvSpPr txBox="1">
            <a:spLocks noChangeArrowheads="1"/>
          </p:cNvSpPr>
          <p:nvPr/>
        </p:nvSpPr>
        <p:spPr bwMode="auto">
          <a:xfrm>
            <a:off x="3359841" y="3072995"/>
            <a:ext cx="41045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rgbClr val="00B0F0"/>
                </a:solidFill>
                <a:latin typeface="Calibri" charset="0"/>
              </a:rPr>
              <a:t>higher rate than general emails about MS Office</a:t>
            </a:r>
            <a:endParaRPr lang="en-US" sz="4000" dirty="0">
              <a:solidFill>
                <a:srgbClr val="00B0F0"/>
              </a:solidFill>
              <a:latin typeface="Calibri" charset="0"/>
            </a:endParaRPr>
          </a:p>
        </p:txBody>
      </p:sp>
      <p:sp>
        <p:nvSpPr>
          <p:cNvPr id="19" name="TextBox 8"/>
          <p:cNvSpPr txBox="1">
            <a:spLocks noChangeArrowheads="1"/>
          </p:cNvSpPr>
          <p:nvPr/>
        </p:nvSpPr>
        <p:spPr bwMode="auto">
          <a:xfrm>
            <a:off x="1854679" y="2922542"/>
            <a:ext cx="1710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b="1" dirty="0" smtClean="0">
                <a:solidFill>
                  <a:schemeClr val="bg1"/>
                </a:solidFill>
                <a:latin typeface="Calibri" charset="0"/>
              </a:rPr>
              <a:t>21x</a:t>
            </a:r>
            <a:endParaRPr lang="en-US" sz="7200" b="1" dirty="0">
              <a:solidFill>
                <a:schemeClr val="bg1"/>
              </a:solidFill>
              <a:latin typeface="Calibri" charset="0"/>
            </a:endParaRPr>
          </a:p>
        </p:txBody>
      </p:sp>
      <p:sp>
        <p:nvSpPr>
          <p:cNvPr id="21" name="TextBox 8"/>
          <p:cNvSpPr txBox="1">
            <a:spLocks noChangeArrowheads="1"/>
          </p:cNvSpPr>
          <p:nvPr/>
        </p:nvSpPr>
        <p:spPr bwMode="auto">
          <a:xfrm>
            <a:off x="1662685" y="2924969"/>
            <a:ext cx="1988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b="1" dirty="0" smtClean="0">
                <a:solidFill>
                  <a:schemeClr val="bg1"/>
                </a:solidFill>
                <a:latin typeface="Calibri" charset="0"/>
              </a:rPr>
              <a:t>50%</a:t>
            </a:r>
            <a:endParaRPr lang="en-US" sz="7200" b="1" dirty="0">
              <a:solidFill>
                <a:schemeClr val="bg1"/>
              </a:solidFill>
              <a:latin typeface="Calibri" charset="0"/>
            </a:endParaRPr>
          </a:p>
        </p:txBody>
      </p:sp>
      <p:sp>
        <p:nvSpPr>
          <p:cNvPr id="22" name="TextBox 8"/>
          <p:cNvSpPr txBox="1">
            <a:spLocks noChangeArrowheads="1"/>
          </p:cNvSpPr>
          <p:nvPr/>
        </p:nvSpPr>
        <p:spPr bwMode="auto">
          <a:xfrm>
            <a:off x="3370449" y="3068421"/>
            <a:ext cx="586924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rgbClr val="00B0F0"/>
                </a:solidFill>
                <a:latin typeface="Calibri" charset="0"/>
              </a:rPr>
              <a:t>higher open rate </a:t>
            </a:r>
          </a:p>
          <a:p>
            <a:pPr eaLnBrk="1" hangingPunct="1"/>
            <a:r>
              <a:rPr lang="en-US" sz="4000" dirty="0" smtClean="0">
                <a:solidFill>
                  <a:srgbClr val="00B0F0"/>
                </a:solidFill>
                <a:latin typeface="Calibri" charset="0"/>
              </a:rPr>
              <a:t>than what </a:t>
            </a:r>
          </a:p>
          <a:p>
            <a:pPr eaLnBrk="1" hangingPunct="1"/>
            <a:r>
              <a:rPr lang="en-US" sz="4000" dirty="0" smtClean="0">
                <a:solidFill>
                  <a:srgbClr val="00B0F0"/>
                </a:solidFill>
                <a:latin typeface="Calibri" charset="0"/>
              </a:rPr>
              <a:t>Microsoft considered industry standard</a:t>
            </a:r>
            <a:endParaRPr lang="en-US" sz="4000" dirty="0">
              <a:solidFill>
                <a:srgbClr val="00B0F0"/>
              </a:solidFill>
              <a:latin typeface="Calibri" charset="0"/>
            </a:endParaRPr>
          </a:p>
        </p:txBody>
      </p:sp>
      <p:sp>
        <p:nvSpPr>
          <p:cNvPr id="20" name="TextBox 8"/>
          <p:cNvSpPr txBox="1">
            <a:spLocks noChangeArrowheads="1"/>
          </p:cNvSpPr>
          <p:nvPr/>
        </p:nvSpPr>
        <p:spPr bwMode="auto">
          <a:xfrm>
            <a:off x="3359816" y="3067964"/>
            <a:ext cx="57852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rgbClr val="00B0F0"/>
                </a:solidFill>
                <a:latin typeface="Calibri" charset="0"/>
              </a:rPr>
              <a:t>higher </a:t>
            </a:r>
            <a:r>
              <a:rPr lang="en-US" sz="4000" dirty="0" err="1" smtClean="0">
                <a:solidFill>
                  <a:srgbClr val="00B0F0"/>
                </a:solidFill>
                <a:latin typeface="Calibri" charset="0"/>
              </a:rPr>
              <a:t>clickthrough</a:t>
            </a:r>
            <a:r>
              <a:rPr lang="en-US" sz="4000" dirty="0" smtClean="0">
                <a:solidFill>
                  <a:srgbClr val="00B0F0"/>
                </a:solidFill>
                <a:latin typeface="Calibri" charset="0"/>
              </a:rPr>
              <a:t> </a:t>
            </a:r>
            <a:br>
              <a:rPr lang="en-US" sz="4000" dirty="0" smtClean="0">
                <a:solidFill>
                  <a:srgbClr val="00B0F0"/>
                </a:solidFill>
                <a:latin typeface="Calibri" charset="0"/>
              </a:rPr>
            </a:br>
            <a:r>
              <a:rPr lang="en-US" sz="4000" dirty="0" smtClean="0">
                <a:solidFill>
                  <a:srgbClr val="00B0F0"/>
                </a:solidFill>
                <a:latin typeface="Calibri" charset="0"/>
              </a:rPr>
              <a:t>rate than general emails</a:t>
            </a:r>
            <a:endParaRPr lang="en-US" sz="4000" dirty="0">
              <a:solidFill>
                <a:srgbClr val="00B0F0"/>
              </a:solidFill>
              <a:latin typeface="Calibri" charset="0"/>
            </a:endParaRPr>
          </a:p>
        </p:txBody>
      </p:sp>
      <p:sp>
        <p:nvSpPr>
          <p:cNvPr id="23" name="TextBox 8"/>
          <p:cNvSpPr txBox="1">
            <a:spLocks noChangeArrowheads="1"/>
          </p:cNvSpPr>
          <p:nvPr/>
        </p:nvSpPr>
        <p:spPr bwMode="auto">
          <a:xfrm>
            <a:off x="3348127" y="3050294"/>
            <a:ext cx="578523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chemeClr val="bg1"/>
                </a:solidFill>
                <a:latin typeface="Calibri" charset="0"/>
              </a:rPr>
              <a:t>Eight out of ten</a:t>
            </a:r>
          </a:p>
          <a:p>
            <a:pPr eaLnBrk="1" hangingPunct="1"/>
            <a:r>
              <a:rPr lang="en-US" sz="4000" dirty="0" smtClean="0">
                <a:solidFill>
                  <a:srgbClr val="00B0F0"/>
                </a:solidFill>
                <a:latin typeface="Calibri" charset="0"/>
              </a:rPr>
              <a:t>customers learned something new</a:t>
            </a:r>
            <a:endParaRPr lang="en-US" sz="4000" dirty="0">
              <a:solidFill>
                <a:srgbClr val="00B0F0"/>
              </a:solidFill>
              <a:latin typeface="Calibri" charset="0"/>
            </a:endParaRPr>
          </a:p>
        </p:txBody>
      </p:sp>
      <p:pic>
        <p:nvPicPr>
          <p:cNvPr id="25" name="Picture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54981" y="2404238"/>
            <a:ext cx="507996" cy="594326"/>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25224" y="2404238"/>
            <a:ext cx="507996" cy="594326"/>
          </a:xfrm>
          <a:prstGeom prst="rect">
            <a:avLst/>
          </a:prstGeom>
        </p:spPr>
      </p:pic>
      <p:pic>
        <p:nvPicPr>
          <p:cNvPr id="31" name="Picture 3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84332" y="3252321"/>
            <a:ext cx="507996" cy="594326"/>
          </a:xfrm>
          <a:prstGeom prst="rect">
            <a:avLst/>
          </a:prstGeom>
        </p:spPr>
      </p:pic>
      <p:pic>
        <p:nvPicPr>
          <p:cNvPr id="32" name="Picture 3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54575" y="3252321"/>
            <a:ext cx="507996" cy="594326"/>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82529" y="4100404"/>
            <a:ext cx="507996" cy="594326"/>
          </a:xfrm>
          <a:prstGeom prst="rect">
            <a:avLst/>
          </a:prstGeom>
        </p:spPr>
      </p:pic>
      <p:pic>
        <p:nvPicPr>
          <p:cNvPr id="38" name="Picture 3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52772" y="4100404"/>
            <a:ext cx="507996" cy="594326"/>
          </a:xfrm>
          <a:prstGeom prst="rect">
            <a:avLst/>
          </a:prstGeom>
        </p:spPr>
      </p:pic>
      <p:pic>
        <p:nvPicPr>
          <p:cNvPr id="43" name="Picture 4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11880" y="4948487"/>
            <a:ext cx="507996" cy="594326"/>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2123" y="4948487"/>
            <a:ext cx="507996" cy="594326"/>
          </a:xfrm>
          <a:prstGeom prst="rect">
            <a:avLst/>
          </a:prstGeom>
        </p:spPr>
      </p:pic>
      <p:pic>
        <p:nvPicPr>
          <p:cNvPr id="50" name="Picture 4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80387" y="5796571"/>
            <a:ext cx="509732" cy="594326"/>
          </a:xfrm>
          <a:prstGeom prst="rect">
            <a:avLst/>
          </a:prstGeom>
        </p:spPr>
      </p:pic>
      <p:pic>
        <p:nvPicPr>
          <p:cNvPr id="51" name="Picture 5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11880" y="5796571"/>
            <a:ext cx="509732" cy="594326"/>
          </a:xfrm>
          <a:prstGeom prst="rect">
            <a:avLst/>
          </a:prstGeom>
        </p:spPr>
      </p:pic>
      <p:sp>
        <p:nvSpPr>
          <p:cNvPr id="52" name="TextBox 8"/>
          <p:cNvSpPr txBox="1">
            <a:spLocks noChangeArrowheads="1"/>
          </p:cNvSpPr>
          <p:nvPr/>
        </p:nvSpPr>
        <p:spPr bwMode="auto">
          <a:xfrm>
            <a:off x="3390660" y="3036994"/>
            <a:ext cx="58490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chemeClr val="bg1"/>
                </a:solidFill>
                <a:latin typeface="Calibri" charset="0"/>
              </a:rPr>
              <a:t>Two-thirds </a:t>
            </a:r>
            <a:r>
              <a:rPr lang="en-US" sz="4000" dirty="0" smtClean="0">
                <a:solidFill>
                  <a:srgbClr val="00B0F0"/>
                </a:solidFill>
                <a:latin typeface="Calibri" charset="0"/>
              </a:rPr>
              <a:t>of </a:t>
            </a:r>
          </a:p>
          <a:p>
            <a:pPr eaLnBrk="1" hangingPunct="1"/>
            <a:r>
              <a:rPr lang="en-US" sz="4000" dirty="0" smtClean="0">
                <a:solidFill>
                  <a:srgbClr val="00B0F0"/>
                </a:solidFill>
                <a:latin typeface="Calibri" charset="0"/>
              </a:rPr>
              <a:t>participants tried </a:t>
            </a:r>
          </a:p>
          <a:p>
            <a:pPr eaLnBrk="1" hangingPunct="1"/>
            <a:r>
              <a:rPr lang="en-US" sz="4000" dirty="0" smtClean="0">
                <a:solidFill>
                  <a:srgbClr val="00B0F0"/>
                </a:solidFill>
                <a:latin typeface="Calibri" charset="0"/>
              </a:rPr>
              <a:t>a new feature</a:t>
            </a:r>
            <a:endParaRPr lang="en-US" sz="4000" dirty="0">
              <a:solidFill>
                <a:srgbClr val="00B0F0"/>
              </a:solidFill>
              <a:latin typeface="Calibri" charset="0"/>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8270" y="2805658"/>
            <a:ext cx="2825262" cy="2825262"/>
          </a:xfrm>
          <a:prstGeom prst="rect">
            <a:avLst/>
          </a:prstGeom>
        </p:spPr>
      </p:pic>
    </p:spTree>
    <p:extLst>
      <p:ext uri="{BB962C8B-B14F-4D97-AF65-F5344CB8AC3E}">
        <p14:creationId xmlns:p14="http://schemas.microsoft.com/office/powerpoint/2010/main" val="2506927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2" presetClass="entr" presetSubtype="8" accel="10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2" presetClass="entr" presetSubtype="8" accel="10000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2" accel="10000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2" accel="10000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1+#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1" presetClass="entr" presetSubtype="0" fill="hold" nodeType="afterEffect">
                                  <p:stCondLst>
                                    <p:cond delay="150"/>
                                  </p:stCondLst>
                                  <p:childTnLst>
                                    <p:set>
                                      <p:cBhvr>
                                        <p:cTn id="59" dur="1" fill="hold">
                                          <p:stCondLst>
                                            <p:cond delay="0"/>
                                          </p:stCondLst>
                                        </p:cTn>
                                        <p:tgtEl>
                                          <p:spTgt spid="26"/>
                                        </p:tgtEl>
                                        <p:attrNameLst>
                                          <p:attrName>style.visibility</p:attrName>
                                        </p:attrNameLst>
                                      </p:cBhvr>
                                      <p:to>
                                        <p:strVal val="visible"/>
                                      </p:to>
                                    </p:set>
                                  </p:childTnLst>
                                </p:cTn>
                              </p:par>
                            </p:childTnLst>
                          </p:cTn>
                        </p:par>
                        <p:par>
                          <p:cTn id="60" fill="hold">
                            <p:stCondLst>
                              <p:cond delay="650"/>
                            </p:stCondLst>
                            <p:childTnLst>
                              <p:par>
                                <p:cTn id="61" presetID="1" presetClass="entr" presetSubtype="0" fill="hold" nodeType="afterEffect">
                                  <p:stCondLst>
                                    <p:cond delay="150"/>
                                  </p:stCondLst>
                                  <p:childTnLst>
                                    <p:set>
                                      <p:cBhvr>
                                        <p:cTn id="62" dur="1" fill="hold">
                                          <p:stCondLst>
                                            <p:cond delay="0"/>
                                          </p:stCondLst>
                                        </p:cTn>
                                        <p:tgtEl>
                                          <p:spTgt spid="25"/>
                                        </p:tgtEl>
                                        <p:attrNameLst>
                                          <p:attrName>style.visibility</p:attrName>
                                        </p:attrNameLst>
                                      </p:cBhvr>
                                      <p:to>
                                        <p:strVal val="visible"/>
                                      </p:to>
                                    </p:set>
                                  </p:childTnLst>
                                </p:cTn>
                              </p:par>
                            </p:childTnLst>
                          </p:cTn>
                        </p:par>
                        <p:par>
                          <p:cTn id="63" fill="hold">
                            <p:stCondLst>
                              <p:cond delay="800"/>
                            </p:stCondLst>
                            <p:childTnLst>
                              <p:par>
                                <p:cTn id="64" presetID="1" presetClass="entr" presetSubtype="0" fill="hold" nodeType="afterEffect">
                                  <p:stCondLst>
                                    <p:cond delay="150"/>
                                  </p:stCondLst>
                                  <p:childTnLst>
                                    <p:set>
                                      <p:cBhvr>
                                        <p:cTn id="65" dur="1" fill="hold">
                                          <p:stCondLst>
                                            <p:cond delay="0"/>
                                          </p:stCondLst>
                                        </p:cTn>
                                        <p:tgtEl>
                                          <p:spTgt spid="32"/>
                                        </p:tgtEl>
                                        <p:attrNameLst>
                                          <p:attrName>style.visibility</p:attrName>
                                        </p:attrNameLst>
                                      </p:cBhvr>
                                      <p:to>
                                        <p:strVal val="visible"/>
                                      </p:to>
                                    </p:set>
                                  </p:childTnLst>
                                </p:cTn>
                              </p:par>
                            </p:childTnLst>
                          </p:cTn>
                        </p:par>
                        <p:par>
                          <p:cTn id="66" fill="hold">
                            <p:stCondLst>
                              <p:cond delay="950"/>
                            </p:stCondLst>
                            <p:childTnLst>
                              <p:par>
                                <p:cTn id="67" presetID="1" presetClass="entr" presetSubtype="0" fill="hold" nodeType="afterEffect">
                                  <p:stCondLst>
                                    <p:cond delay="150"/>
                                  </p:stCondLst>
                                  <p:childTnLst>
                                    <p:set>
                                      <p:cBhvr>
                                        <p:cTn id="68" dur="1" fill="hold">
                                          <p:stCondLst>
                                            <p:cond delay="0"/>
                                          </p:stCondLst>
                                        </p:cTn>
                                        <p:tgtEl>
                                          <p:spTgt spid="31"/>
                                        </p:tgtEl>
                                        <p:attrNameLst>
                                          <p:attrName>style.visibility</p:attrName>
                                        </p:attrNameLst>
                                      </p:cBhvr>
                                      <p:to>
                                        <p:strVal val="visible"/>
                                      </p:to>
                                    </p:set>
                                  </p:childTnLst>
                                </p:cTn>
                              </p:par>
                            </p:childTnLst>
                          </p:cTn>
                        </p:par>
                        <p:par>
                          <p:cTn id="69" fill="hold">
                            <p:stCondLst>
                              <p:cond delay="1100"/>
                            </p:stCondLst>
                            <p:childTnLst>
                              <p:par>
                                <p:cTn id="70" presetID="1" presetClass="entr" presetSubtype="0" fill="hold" nodeType="afterEffect">
                                  <p:stCondLst>
                                    <p:cond delay="150"/>
                                  </p:stCondLst>
                                  <p:childTnLst>
                                    <p:set>
                                      <p:cBhvr>
                                        <p:cTn id="71" dur="1" fill="hold">
                                          <p:stCondLst>
                                            <p:cond delay="0"/>
                                          </p:stCondLst>
                                        </p:cTn>
                                        <p:tgtEl>
                                          <p:spTgt spid="38"/>
                                        </p:tgtEl>
                                        <p:attrNameLst>
                                          <p:attrName>style.visibility</p:attrName>
                                        </p:attrNameLst>
                                      </p:cBhvr>
                                      <p:to>
                                        <p:strVal val="visible"/>
                                      </p:to>
                                    </p:set>
                                  </p:childTnLst>
                                </p:cTn>
                              </p:par>
                            </p:childTnLst>
                          </p:cTn>
                        </p:par>
                        <p:par>
                          <p:cTn id="72" fill="hold">
                            <p:stCondLst>
                              <p:cond delay="1250"/>
                            </p:stCondLst>
                            <p:childTnLst>
                              <p:par>
                                <p:cTn id="73" presetID="1" presetClass="entr" presetSubtype="0" fill="hold" nodeType="afterEffect">
                                  <p:stCondLst>
                                    <p:cond delay="150"/>
                                  </p:stCondLst>
                                  <p:childTnLst>
                                    <p:set>
                                      <p:cBhvr>
                                        <p:cTn id="74" dur="1" fill="hold">
                                          <p:stCondLst>
                                            <p:cond delay="0"/>
                                          </p:stCondLst>
                                        </p:cTn>
                                        <p:tgtEl>
                                          <p:spTgt spid="37"/>
                                        </p:tgtEl>
                                        <p:attrNameLst>
                                          <p:attrName>style.visibility</p:attrName>
                                        </p:attrNameLst>
                                      </p:cBhvr>
                                      <p:to>
                                        <p:strVal val="visible"/>
                                      </p:to>
                                    </p:set>
                                  </p:childTnLst>
                                </p:cTn>
                              </p:par>
                            </p:childTnLst>
                          </p:cTn>
                        </p:par>
                        <p:par>
                          <p:cTn id="75" fill="hold">
                            <p:stCondLst>
                              <p:cond delay="1400"/>
                            </p:stCondLst>
                            <p:childTnLst>
                              <p:par>
                                <p:cTn id="76" presetID="1" presetClass="entr" presetSubtype="0" fill="hold" nodeType="afterEffect">
                                  <p:stCondLst>
                                    <p:cond delay="150"/>
                                  </p:stCondLst>
                                  <p:childTnLst>
                                    <p:set>
                                      <p:cBhvr>
                                        <p:cTn id="77" dur="1" fill="hold">
                                          <p:stCondLst>
                                            <p:cond delay="0"/>
                                          </p:stCondLst>
                                        </p:cTn>
                                        <p:tgtEl>
                                          <p:spTgt spid="44"/>
                                        </p:tgtEl>
                                        <p:attrNameLst>
                                          <p:attrName>style.visibility</p:attrName>
                                        </p:attrNameLst>
                                      </p:cBhvr>
                                      <p:to>
                                        <p:strVal val="visible"/>
                                      </p:to>
                                    </p:set>
                                  </p:childTnLst>
                                </p:cTn>
                              </p:par>
                            </p:childTnLst>
                          </p:cTn>
                        </p:par>
                        <p:par>
                          <p:cTn id="78" fill="hold">
                            <p:stCondLst>
                              <p:cond delay="1550"/>
                            </p:stCondLst>
                            <p:childTnLst>
                              <p:par>
                                <p:cTn id="79" presetID="1" presetClass="entr" presetSubtype="0" fill="hold" nodeType="afterEffect">
                                  <p:stCondLst>
                                    <p:cond delay="150"/>
                                  </p:stCondLst>
                                  <p:childTnLst>
                                    <p:set>
                                      <p:cBhvr>
                                        <p:cTn id="80" dur="1" fill="hold">
                                          <p:stCondLst>
                                            <p:cond delay="0"/>
                                          </p:stCondLst>
                                        </p:cTn>
                                        <p:tgtEl>
                                          <p:spTgt spid="43"/>
                                        </p:tgtEl>
                                        <p:attrNameLst>
                                          <p:attrName>style.visibility</p:attrName>
                                        </p:attrNameLst>
                                      </p:cBhvr>
                                      <p:to>
                                        <p:strVal val="visible"/>
                                      </p:to>
                                    </p:set>
                                  </p:childTnLst>
                                </p:cTn>
                              </p:par>
                            </p:childTnLst>
                          </p:cTn>
                        </p:par>
                        <p:par>
                          <p:cTn id="81" fill="hold">
                            <p:stCondLst>
                              <p:cond delay="1700"/>
                            </p:stCondLst>
                            <p:childTnLst>
                              <p:par>
                                <p:cTn id="82" presetID="1" presetClass="entr" presetSubtype="0" fill="hold" nodeType="afterEffect">
                                  <p:stCondLst>
                                    <p:cond delay="150"/>
                                  </p:stCondLst>
                                  <p:childTnLst>
                                    <p:set>
                                      <p:cBhvr>
                                        <p:cTn id="83" dur="1" fill="hold">
                                          <p:stCondLst>
                                            <p:cond delay="0"/>
                                          </p:stCondLst>
                                        </p:cTn>
                                        <p:tgtEl>
                                          <p:spTgt spid="50"/>
                                        </p:tgtEl>
                                        <p:attrNameLst>
                                          <p:attrName>style.visibility</p:attrName>
                                        </p:attrNameLst>
                                      </p:cBhvr>
                                      <p:to>
                                        <p:strVal val="visible"/>
                                      </p:to>
                                    </p:set>
                                  </p:childTnLst>
                                </p:cTn>
                              </p:par>
                            </p:childTnLst>
                          </p:cTn>
                        </p:par>
                        <p:par>
                          <p:cTn id="84" fill="hold">
                            <p:stCondLst>
                              <p:cond delay="1850"/>
                            </p:stCondLst>
                            <p:childTnLst>
                              <p:par>
                                <p:cTn id="85" presetID="1" presetClass="entr" presetSubtype="0" fill="hold" nodeType="afterEffect">
                                  <p:stCondLst>
                                    <p:cond delay="15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nodeType="withEffect">
                                  <p:stCondLst>
                                    <p:cond delay="150"/>
                                  </p:stCondLst>
                                  <p:childTnLst>
                                    <p:animEffect transition="out" filter="fade">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par>
                                <p:cTn id="95" presetID="10" presetClass="exit" presetSubtype="0" fill="hold" nodeType="withEffect">
                                  <p:stCondLst>
                                    <p:cond delay="15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xit" presetSubtype="0" fill="hold" nodeType="withEffect">
                                  <p:stCondLst>
                                    <p:cond delay="150"/>
                                  </p:stCondLst>
                                  <p:childTnLst>
                                    <p:animEffect transition="out" filter="fade">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10" presetClass="exit" presetSubtype="0" fill="hold" nodeType="withEffect">
                                  <p:stCondLst>
                                    <p:cond delay="150"/>
                                  </p:stCondLst>
                                  <p:childTnLst>
                                    <p:animEffect transition="out" filter="fade">
                                      <p:cBhvr>
                                        <p:cTn id="102" dur="500"/>
                                        <p:tgtEl>
                                          <p:spTgt spid="31"/>
                                        </p:tgtEl>
                                      </p:cBhvr>
                                    </p:animEffect>
                                    <p:set>
                                      <p:cBhvr>
                                        <p:cTn id="103" dur="1" fill="hold">
                                          <p:stCondLst>
                                            <p:cond delay="499"/>
                                          </p:stCondLst>
                                        </p:cTn>
                                        <p:tgtEl>
                                          <p:spTgt spid="31"/>
                                        </p:tgtEl>
                                        <p:attrNameLst>
                                          <p:attrName>style.visibility</p:attrName>
                                        </p:attrNameLst>
                                      </p:cBhvr>
                                      <p:to>
                                        <p:strVal val="hidden"/>
                                      </p:to>
                                    </p:set>
                                  </p:childTnLst>
                                </p:cTn>
                              </p:par>
                              <p:par>
                                <p:cTn id="104" presetID="10" presetClass="exit" presetSubtype="0" fill="hold" nodeType="withEffect">
                                  <p:stCondLst>
                                    <p:cond delay="15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nodeType="withEffect">
                                  <p:stCondLst>
                                    <p:cond delay="150"/>
                                  </p:stCondLst>
                                  <p:childTnLst>
                                    <p:animEffect transition="out" filter="fade">
                                      <p:cBhvr>
                                        <p:cTn id="108" dur="500"/>
                                        <p:tgtEl>
                                          <p:spTgt spid="37"/>
                                        </p:tgtEl>
                                      </p:cBhvr>
                                    </p:animEffect>
                                    <p:set>
                                      <p:cBhvr>
                                        <p:cTn id="109" dur="1" fill="hold">
                                          <p:stCondLst>
                                            <p:cond delay="499"/>
                                          </p:stCondLst>
                                        </p:cTn>
                                        <p:tgtEl>
                                          <p:spTgt spid="37"/>
                                        </p:tgtEl>
                                        <p:attrNameLst>
                                          <p:attrName>style.visibility</p:attrName>
                                        </p:attrNameLst>
                                      </p:cBhvr>
                                      <p:to>
                                        <p:strVal val="hidden"/>
                                      </p:to>
                                    </p:set>
                                  </p:childTnLst>
                                </p:cTn>
                              </p:par>
                              <p:par>
                                <p:cTn id="110" presetID="10" presetClass="exit" presetSubtype="0" fill="hold" nodeType="withEffect">
                                  <p:stCondLst>
                                    <p:cond delay="150"/>
                                  </p:stCondLst>
                                  <p:childTnLst>
                                    <p:animEffect transition="out" filter="fade">
                                      <p:cBhvr>
                                        <p:cTn id="111" dur="500"/>
                                        <p:tgtEl>
                                          <p:spTgt spid="44"/>
                                        </p:tgtEl>
                                      </p:cBhvr>
                                    </p:animEffect>
                                    <p:set>
                                      <p:cBhvr>
                                        <p:cTn id="112" dur="1" fill="hold">
                                          <p:stCondLst>
                                            <p:cond delay="499"/>
                                          </p:stCondLst>
                                        </p:cTn>
                                        <p:tgtEl>
                                          <p:spTgt spid="44"/>
                                        </p:tgtEl>
                                        <p:attrNameLst>
                                          <p:attrName>style.visibility</p:attrName>
                                        </p:attrNameLst>
                                      </p:cBhvr>
                                      <p:to>
                                        <p:strVal val="hidden"/>
                                      </p:to>
                                    </p:set>
                                  </p:childTnLst>
                                </p:cTn>
                              </p:par>
                              <p:par>
                                <p:cTn id="113" presetID="10" presetClass="exit" presetSubtype="0" fill="hold" nodeType="withEffect">
                                  <p:stCondLst>
                                    <p:cond delay="150"/>
                                  </p:stCondLst>
                                  <p:childTnLst>
                                    <p:animEffect transition="out" filter="fade">
                                      <p:cBhvr>
                                        <p:cTn id="114" dur="500"/>
                                        <p:tgtEl>
                                          <p:spTgt spid="43"/>
                                        </p:tgtEl>
                                      </p:cBhvr>
                                    </p:animEffect>
                                    <p:set>
                                      <p:cBhvr>
                                        <p:cTn id="115" dur="1" fill="hold">
                                          <p:stCondLst>
                                            <p:cond delay="499"/>
                                          </p:stCondLst>
                                        </p:cTn>
                                        <p:tgtEl>
                                          <p:spTgt spid="43"/>
                                        </p:tgtEl>
                                        <p:attrNameLst>
                                          <p:attrName>style.visibility</p:attrName>
                                        </p:attrNameLst>
                                      </p:cBhvr>
                                      <p:to>
                                        <p:strVal val="hidden"/>
                                      </p:to>
                                    </p:set>
                                  </p:childTnLst>
                                </p:cTn>
                              </p:par>
                              <p:par>
                                <p:cTn id="116" presetID="10" presetClass="exit" presetSubtype="0" fill="hold" nodeType="withEffect">
                                  <p:stCondLst>
                                    <p:cond delay="150"/>
                                  </p:stCondLst>
                                  <p:childTnLst>
                                    <p:animEffect transition="out" filter="fade">
                                      <p:cBhvr>
                                        <p:cTn id="117" dur="500"/>
                                        <p:tgtEl>
                                          <p:spTgt spid="50"/>
                                        </p:tgtEl>
                                      </p:cBhvr>
                                    </p:animEffect>
                                    <p:set>
                                      <p:cBhvr>
                                        <p:cTn id="118" dur="1" fill="hold">
                                          <p:stCondLst>
                                            <p:cond delay="499"/>
                                          </p:stCondLst>
                                        </p:cTn>
                                        <p:tgtEl>
                                          <p:spTgt spid="50"/>
                                        </p:tgtEl>
                                        <p:attrNameLst>
                                          <p:attrName>style.visibility</p:attrName>
                                        </p:attrNameLst>
                                      </p:cBhvr>
                                      <p:to>
                                        <p:strVal val="hidden"/>
                                      </p:to>
                                    </p:set>
                                  </p:childTnLst>
                                </p:cTn>
                              </p:par>
                              <p:par>
                                <p:cTn id="119" presetID="10" presetClass="exit" presetSubtype="0" fill="hold" nodeType="withEffect">
                                  <p:stCondLst>
                                    <p:cond delay="150"/>
                                  </p:stCondLst>
                                  <p:childTnLst>
                                    <p:animEffect transition="out" filter="fade">
                                      <p:cBhvr>
                                        <p:cTn id="120" dur="500"/>
                                        <p:tgtEl>
                                          <p:spTgt spid="51"/>
                                        </p:tgtEl>
                                      </p:cBhvr>
                                    </p:animEffect>
                                    <p:set>
                                      <p:cBhvr>
                                        <p:cTn id="121" dur="1" fill="hold">
                                          <p:stCondLst>
                                            <p:cond delay="499"/>
                                          </p:stCondLst>
                                        </p:cTn>
                                        <p:tgtEl>
                                          <p:spTgt spid="51"/>
                                        </p:tgtEl>
                                        <p:attrNameLst>
                                          <p:attrName>style.visibility</p:attrName>
                                        </p:attrNameLst>
                                      </p:cBhvr>
                                      <p:to>
                                        <p:strVal val="hidden"/>
                                      </p:to>
                                    </p:set>
                                  </p:childTnLst>
                                </p:cTn>
                              </p:par>
                              <p:par>
                                <p:cTn id="122" presetID="31" presetClass="entr" presetSubtype="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 calcmode="lin" valueType="num">
                                      <p:cBhvr>
                                        <p:cTn id="124" dur="1000" fill="hold"/>
                                        <p:tgtEl>
                                          <p:spTgt spid="5"/>
                                        </p:tgtEl>
                                        <p:attrNameLst>
                                          <p:attrName>ppt_w</p:attrName>
                                        </p:attrNameLst>
                                      </p:cBhvr>
                                      <p:tavLst>
                                        <p:tav tm="0">
                                          <p:val>
                                            <p:fltVal val="0"/>
                                          </p:val>
                                        </p:tav>
                                        <p:tav tm="100000">
                                          <p:val>
                                            <p:strVal val="#ppt_w"/>
                                          </p:val>
                                        </p:tav>
                                      </p:tavLst>
                                    </p:anim>
                                    <p:anim calcmode="lin" valueType="num">
                                      <p:cBhvr>
                                        <p:cTn id="125" dur="1000" fill="hold"/>
                                        <p:tgtEl>
                                          <p:spTgt spid="5"/>
                                        </p:tgtEl>
                                        <p:attrNameLst>
                                          <p:attrName>ppt_h</p:attrName>
                                        </p:attrNameLst>
                                      </p:cBhvr>
                                      <p:tavLst>
                                        <p:tav tm="0">
                                          <p:val>
                                            <p:fltVal val="0"/>
                                          </p:val>
                                        </p:tav>
                                        <p:tav tm="100000">
                                          <p:val>
                                            <p:strVal val="#ppt_h"/>
                                          </p:val>
                                        </p:tav>
                                      </p:tavLst>
                                    </p:anim>
                                    <p:anim calcmode="lin" valueType="num">
                                      <p:cBhvr>
                                        <p:cTn id="126" dur="1000" fill="hold"/>
                                        <p:tgtEl>
                                          <p:spTgt spid="5"/>
                                        </p:tgtEl>
                                        <p:attrNameLst>
                                          <p:attrName>style.rotation</p:attrName>
                                        </p:attrNameLst>
                                      </p:cBhvr>
                                      <p:tavLst>
                                        <p:tav tm="0">
                                          <p:val>
                                            <p:fltVal val="90"/>
                                          </p:val>
                                        </p:tav>
                                        <p:tav tm="100000">
                                          <p:val>
                                            <p:fltVal val="0"/>
                                          </p:val>
                                        </p:tav>
                                      </p:tavLst>
                                    </p:anim>
                                    <p:animEffect transition="in" filter="fade">
                                      <p:cBhvr>
                                        <p:cTn id="127" dur="1000"/>
                                        <p:tgtEl>
                                          <p:spTgt spid="5"/>
                                        </p:tgtEl>
                                      </p:cBhvr>
                                    </p:animEffect>
                                  </p:childTnLst>
                                </p:cTn>
                              </p:par>
                              <p:par>
                                <p:cTn id="128" presetID="2" presetClass="entr" presetSubtype="2" accel="10000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additive="base">
                                        <p:cTn id="130" dur="500" fill="hold"/>
                                        <p:tgtEl>
                                          <p:spTgt spid="52"/>
                                        </p:tgtEl>
                                        <p:attrNameLst>
                                          <p:attrName>ppt_x</p:attrName>
                                        </p:attrNameLst>
                                      </p:cBhvr>
                                      <p:tavLst>
                                        <p:tav tm="0">
                                          <p:val>
                                            <p:strVal val="1+#ppt_w/2"/>
                                          </p:val>
                                        </p:tav>
                                        <p:tav tm="100000">
                                          <p:val>
                                            <p:strVal val="#ppt_x"/>
                                          </p:val>
                                        </p:tav>
                                      </p:tavLst>
                                    </p:anim>
                                    <p:anim calcmode="lin" valueType="num">
                                      <p:cBhvr additive="base">
                                        <p:cTn id="131"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9" grpId="0"/>
      <p:bldP spid="19" grpId="1"/>
      <p:bldP spid="21" grpId="0"/>
      <p:bldP spid="21" grpId="1"/>
      <p:bldP spid="22" grpId="0"/>
      <p:bldP spid="22" grpId="1"/>
      <p:bldP spid="20" grpId="0"/>
      <p:bldP spid="20" grpId="1"/>
      <p:bldP spid="23" grpId="0"/>
      <p:bldP spid="23" grpId="1"/>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0" name="Picture 9"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38917" name="TextBox 8"/>
          <p:cNvSpPr txBox="1">
            <a:spLocks noChangeArrowheads="1"/>
          </p:cNvSpPr>
          <p:nvPr/>
        </p:nvSpPr>
        <p:spPr bwMode="auto">
          <a:xfrm>
            <a:off x="0" y="2695575"/>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00B0F0"/>
                </a:solidFill>
                <a:latin typeface="Calibri" charset="0"/>
              </a:rPr>
              <a:t>Do </a:t>
            </a:r>
            <a:r>
              <a:rPr lang="en-US" sz="4400" dirty="0">
                <a:solidFill>
                  <a:srgbClr val="00B0F0"/>
                </a:solidFill>
                <a:latin typeface="Calibri" charset="0"/>
              </a:rPr>
              <a:t>you </a:t>
            </a:r>
            <a:r>
              <a:rPr lang="en-US" sz="4400" dirty="0">
                <a:solidFill>
                  <a:schemeClr val="bg1"/>
                </a:solidFill>
                <a:latin typeface="Calibri" charset="0"/>
              </a:rPr>
              <a:t>track </a:t>
            </a:r>
            <a:endParaRPr lang="en-US" sz="4400" dirty="0" smtClean="0">
              <a:solidFill>
                <a:schemeClr val="bg1"/>
              </a:solidFill>
              <a:latin typeface="Calibri" charset="0"/>
            </a:endParaRPr>
          </a:p>
          <a:p>
            <a:pPr algn="ctr" eaLnBrk="1" hangingPunct="1"/>
            <a:r>
              <a:rPr lang="en-US" sz="4400" dirty="0" smtClean="0">
                <a:solidFill>
                  <a:srgbClr val="00B0F0"/>
                </a:solidFill>
                <a:latin typeface="Calibri" charset="0"/>
              </a:rPr>
              <a:t>customer </a:t>
            </a:r>
            <a:r>
              <a:rPr lang="en-US" sz="4400" dirty="0">
                <a:solidFill>
                  <a:srgbClr val="00B0F0"/>
                </a:solidFill>
                <a:latin typeface="Calibri" charset="0"/>
              </a:rPr>
              <a:t>activity online?</a:t>
            </a:r>
          </a:p>
        </p:txBody>
      </p:sp>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8" name="TextBox 7"/>
          <p:cNvSpPr txBox="1"/>
          <p:nvPr/>
        </p:nvSpPr>
        <p:spPr>
          <a:xfrm>
            <a:off x="2848712" y="1795708"/>
            <a:ext cx="1711569" cy="769937"/>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Create</a:t>
            </a:r>
            <a:endParaRPr lang="en-US" sz="4400" dirty="0">
              <a:solidFill>
                <a:srgbClr val="00B0F0"/>
              </a:solidFill>
              <a:latin typeface="+mn-lt"/>
              <a:ea typeface="+mn-ea"/>
              <a:cs typeface="+mn-cs"/>
            </a:endParaRPr>
          </a:p>
        </p:txBody>
      </p:sp>
      <p:sp>
        <p:nvSpPr>
          <p:cNvPr id="9" name="TextBox 8"/>
          <p:cNvSpPr txBox="1"/>
          <p:nvPr/>
        </p:nvSpPr>
        <p:spPr>
          <a:xfrm>
            <a:off x="142874" y="3961667"/>
            <a:ext cx="4417408" cy="769441"/>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4400" dirty="0" smtClean="0">
                <a:solidFill>
                  <a:srgbClr val="00B0F0"/>
                </a:solidFill>
                <a:latin typeface="+mn-lt"/>
                <a:ea typeface="+mn-ea"/>
                <a:cs typeface="+mn-cs"/>
              </a:rPr>
              <a:t>To Raise Response</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2681" y="2323551"/>
            <a:ext cx="4223899" cy="1819091"/>
          </a:xfrm>
          <a:prstGeom prst="rect">
            <a:avLst/>
          </a:prstGeom>
        </p:spPr>
      </p:pic>
      <p:grpSp>
        <p:nvGrpSpPr>
          <p:cNvPr id="2" name="Group 1"/>
          <p:cNvGrpSpPr/>
          <p:nvPr/>
        </p:nvGrpSpPr>
        <p:grpSpPr>
          <a:xfrm>
            <a:off x="617536" y="2253796"/>
            <a:ext cx="4095145" cy="1912819"/>
            <a:chOff x="1074736" y="2211236"/>
            <a:chExt cx="4095145" cy="2104101"/>
          </a:xfrm>
        </p:grpSpPr>
        <p:sp>
          <p:nvSpPr>
            <p:cNvPr id="11" name="TextBox 10"/>
            <p:cNvSpPr txBox="1"/>
            <p:nvPr/>
          </p:nvSpPr>
          <p:spPr>
            <a:xfrm>
              <a:off x="1495425" y="2211236"/>
              <a:ext cx="3522057" cy="1320362"/>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Targeted</a:t>
              </a:r>
            </a:p>
          </p:txBody>
        </p:sp>
        <p:sp>
          <p:nvSpPr>
            <p:cNvPr id="14" name="TextBox 13"/>
            <p:cNvSpPr txBox="1"/>
            <p:nvPr/>
          </p:nvSpPr>
          <p:spPr>
            <a:xfrm>
              <a:off x="1074736" y="2994975"/>
              <a:ext cx="4095145" cy="1320362"/>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Segments</a:t>
              </a:r>
            </a:p>
          </p:txBody>
        </p:sp>
      </p:grpSp>
      <p:sp>
        <p:nvSpPr>
          <p:cNvPr id="15" name="Rectangle 14"/>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2371774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7" name="TextBox 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5744" y="2674937"/>
            <a:ext cx="9115838" cy="3925888"/>
          </a:xfrm>
          <a:prstGeom prst="rect">
            <a:avLst/>
          </a:prstGeom>
        </p:spPr>
      </p:pic>
      <p:sp>
        <p:nvSpPr>
          <p:cNvPr id="12" name="TextBox 11"/>
          <p:cNvSpPr txBox="1">
            <a:spLocks noChangeArrowheads="1"/>
          </p:cNvSpPr>
          <p:nvPr/>
        </p:nvSpPr>
        <p:spPr bwMode="auto">
          <a:xfrm>
            <a:off x="0" y="3923925"/>
            <a:ext cx="6443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Use multiple factors</a:t>
            </a:r>
          </a:p>
        </p:txBody>
      </p:sp>
      <p:sp>
        <p:nvSpPr>
          <p:cNvPr id="13" name="TextBox 12"/>
          <p:cNvSpPr txBox="1">
            <a:spLocks noChangeArrowheads="1"/>
          </p:cNvSpPr>
          <p:nvPr/>
        </p:nvSpPr>
        <p:spPr bwMode="auto">
          <a:xfrm>
            <a:off x="2265363" y="2344947"/>
            <a:ext cx="68786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Make segments dynamic</a:t>
            </a:r>
          </a:p>
        </p:txBody>
      </p:sp>
      <p:sp>
        <p:nvSpPr>
          <p:cNvPr id="15" name="TextBox 14"/>
          <p:cNvSpPr txBox="1">
            <a:spLocks noChangeArrowheads="1"/>
          </p:cNvSpPr>
          <p:nvPr/>
        </p:nvSpPr>
        <p:spPr bwMode="auto">
          <a:xfrm>
            <a:off x="0" y="822325"/>
            <a:ext cx="66817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Use data to its full potential</a:t>
            </a:r>
          </a:p>
        </p:txBody>
      </p:sp>
      <p:sp>
        <p:nvSpPr>
          <p:cNvPr id="16" name="TextBox 15"/>
          <p:cNvSpPr txBox="1">
            <a:spLocks noChangeArrowheads="1"/>
          </p:cNvSpPr>
          <p:nvPr/>
        </p:nvSpPr>
        <p:spPr bwMode="auto">
          <a:xfrm>
            <a:off x="352425" y="5473311"/>
            <a:ext cx="8791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chemeClr val="bg1"/>
                </a:solidFill>
                <a:latin typeface="Calibri" charset="0"/>
              </a:rPr>
              <a:t>Strengthen your message</a:t>
            </a:r>
            <a:endParaRPr lang="en-US" sz="4400" dirty="0">
              <a:solidFill>
                <a:schemeClr val="bg1"/>
              </a:solidFill>
              <a:latin typeface="Calibri" charset="0"/>
            </a:endParaRP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8" name="Rectangle 17"/>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4" name="TextBox 23"/>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5744" y="2674937"/>
            <a:ext cx="9115838" cy="3925888"/>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27" name="Rectangle 26"/>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pic>
        <p:nvPicPr>
          <p:cNvPr id="33" name="Picture 3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28951" y="368300"/>
            <a:ext cx="3086099" cy="1393272"/>
          </a:xfrm>
          <a:prstGeom prst="rect">
            <a:avLst/>
          </a:prstGeom>
        </p:spPr>
      </p:pic>
      <p:pic>
        <p:nvPicPr>
          <p:cNvPr id="34" name="Picture 3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76352" y="2465523"/>
            <a:ext cx="2261280" cy="1393272"/>
          </a:xfrm>
          <a:prstGeom prst="rect">
            <a:avLst/>
          </a:prstGeom>
        </p:spPr>
      </p:pic>
      <p:pic>
        <p:nvPicPr>
          <p:cNvPr id="35" name="Picture 3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98302" y="5064125"/>
            <a:ext cx="2223661" cy="1393272"/>
          </a:xfrm>
          <a:prstGeom prst="rect">
            <a:avLst/>
          </a:prstGeom>
        </p:spPr>
      </p:pic>
      <p:pic>
        <p:nvPicPr>
          <p:cNvPr id="36" name="Picture 3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89037" y="5066007"/>
            <a:ext cx="3086099" cy="1389508"/>
          </a:xfrm>
          <a:prstGeom prst="rect">
            <a:avLst/>
          </a:prstGeom>
        </p:spPr>
      </p:pic>
      <p:pic>
        <p:nvPicPr>
          <p:cNvPr id="37" name="Picture 3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5458" y="2465523"/>
            <a:ext cx="4079678" cy="1446181"/>
          </a:xfrm>
          <a:prstGeom prst="rect">
            <a:avLst/>
          </a:prstGeom>
        </p:spPr>
      </p:pic>
    </p:spTree>
    <p:extLst>
      <p:ext uri="{BB962C8B-B14F-4D97-AF65-F5344CB8AC3E}">
        <p14:creationId xmlns:p14="http://schemas.microsoft.com/office/powerpoint/2010/main" val="3354672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10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fill="hold"/>
                                        <p:tgtEl>
                                          <p:spTgt spid="35"/>
                                        </p:tgtEl>
                                        <p:attrNameLst>
                                          <p:attrName>ppt_x</p:attrName>
                                        </p:attrNameLst>
                                      </p:cBhvr>
                                      <p:tavLst>
                                        <p:tav tm="0">
                                          <p:val>
                                            <p:strVal val="1+#ppt_w/2"/>
                                          </p:val>
                                        </p:tav>
                                        <p:tav tm="100000">
                                          <p:val>
                                            <p:strVal val="#ppt_x"/>
                                          </p:val>
                                        </p:tav>
                                      </p:tavLst>
                                    </p:anim>
                                    <p:anim calcmode="lin" valueType="num">
                                      <p:cBhvr additive="base">
                                        <p:cTn id="23" dur="10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0-#ppt_w/2"/>
                                          </p:val>
                                        </p:tav>
                                        <p:tav tm="100000">
                                          <p:val>
                                            <p:strVal val="#ppt_x"/>
                                          </p:val>
                                        </p:tav>
                                      </p:tavLst>
                                    </p:anim>
                                    <p:anim calcmode="lin" valueType="num">
                                      <p:cBhvr additive="base">
                                        <p:cTn id="2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4" name="TextBox 23"/>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5744" y="2674937"/>
            <a:ext cx="9115838" cy="3925888"/>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27" name="Rectangle 26"/>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pic>
        <p:nvPicPr>
          <p:cNvPr id="33" name="Picture 3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28951" y="368300"/>
            <a:ext cx="3086099" cy="1393272"/>
          </a:xfrm>
          <a:prstGeom prst="rect">
            <a:avLst/>
          </a:prstGeom>
        </p:spPr>
      </p:pic>
      <p:pic>
        <p:nvPicPr>
          <p:cNvPr id="34" name="Picture 3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76352" y="2465523"/>
            <a:ext cx="2261280" cy="1393272"/>
          </a:xfrm>
          <a:prstGeom prst="rect">
            <a:avLst/>
          </a:prstGeom>
        </p:spPr>
      </p:pic>
      <p:pic>
        <p:nvPicPr>
          <p:cNvPr id="35" name="Picture 3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98302" y="5064125"/>
            <a:ext cx="2223661" cy="1393272"/>
          </a:xfrm>
          <a:prstGeom prst="rect">
            <a:avLst/>
          </a:prstGeom>
        </p:spPr>
      </p:pic>
      <p:pic>
        <p:nvPicPr>
          <p:cNvPr id="36" name="Picture 3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89037" y="5066007"/>
            <a:ext cx="3086099" cy="1389508"/>
          </a:xfrm>
          <a:prstGeom prst="rect">
            <a:avLst/>
          </a:prstGeom>
        </p:spPr>
      </p:pic>
      <p:pic>
        <p:nvPicPr>
          <p:cNvPr id="37" name="Picture 3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5458" y="2465523"/>
            <a:ext cx="4079678" cy="1446181"/>
          </a:xfrm>
          <a:prstGeom prst="rect">
            <a:avLst/>
          </a:prstGeom>
        </p:spPr>
      </p:pic>
    </p:spTree>
    <p:extLst>
      <p:ext uri="{BB962C8B-B14F-4D97-AF65-F5344CB8AC3E}">
        <p14:creationId xmlns:p14="http://schemas.microsoft.com/office/powerpoint/2010/main" val="721504572"/>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1+ppt_w/2"/>
                                          </p:val>
                                        </p:tav>
                                      </p:tavLst>
                                    </p:anim>
                                    <p:anim calcmode="lin" valueType="num">
                                      <p:cBhvr additive="base">
                                        <p:cTn id="7" dur="500"/>
                                        <p:tgtEl>
                                          <p:spTgt spid="34"/>
                                        </p:tgtEl>
                                        <p:attrNameLst>
                                          <p:attrName>ppt_y</p:attrName>
                                        </p:attrNameLst>
                                      </p:cBhvr>
                                      <p:tavLst>
                                        <p:tav tm="0">
                                          <p:val>
                                            <p:strVal val="ppt_y"/>
                                          </p:val>
                                        </p:tav>
                                        <p:tav tm="100000">
                                          <p:val>
                                            <p:strVal val="ppt_y"/>
                                          </p:val>
                                        </p:tav>
                                      </p:tavLst>
                                    </p:anim>
                                    <p:set>
                                      <p:cBhvr>
                                        <p:cTn id="8" dur="1" fill="hold">
                                          <p:stCondLst>
                                            <p:cond delay="499"/>
                                          </p:stCondLst>
                                        </p:cTn>
                                        <p:tgtEl>
                                          <p:spTgt spid="34"/>
                                        </p:tgtEl>
                                        <p:attrNameLst>
                                          <p:attrName>style.visibility</p:attrName>
                                        </p:attrNameLst>
                                      </p:cBhvr>
                                      <p:to>
                                        <p:strVal val="hidden"/>
                                      </p:to>
                                    </p:set>
                                  </p:childTnLst>
                                </p:cTn>
                              </p:par>
                            </p:childTnLst>
                          </p:cTn>
                        </p:par>
                        <p:par>
                          <p:cTn id="9" fill="hold">
                            <p:stCondLst>
                              <p:cond delay="500"/>
                            </p:stCondLst>
                            <p:childTnLst>
                              <p:par>
                                <p:cTn id="10" presetID="2" presetClass="exit" presetSubtype="2" accel="100000" fill="hold" nodeType="afterEffect">
                                  <p:stCondLst>
                                    <p:cond delay="0"/>
                                  </p:stCondLst>
                                  <p:childTnLst>
                                    <p:anim calcmode="lin" valueType="num">
                                      <p:cBhvr additive="base">
                                        <p:cTn id="11" dur="1000"/>
                                        <p:tgtEl>
                                          <p:spTgt spid="37"/>
                                        </p:tgtEl>
                                        <p:attrNameLst>
                                          <p:attrName>ppt_x</p:attrName>
                                        </p:attrNameLst>
                                      </p:cBhvr>
                                      <p:tavLst>
                                        <p:tav tm="0">
                                          <p:val>
                                            <p:strVal val="ppt_x"/>
                                          </p:val>
                                        </p:tav>
                                        <p:tav tm="100000">
                                          <p:val>
                                            <p:strVal val="1+ppt_w/2"/>
                                          </p:val>
                                        </p:tav>
                                      </p:tavLst>
                                    </p:anim>
                                    <p:anim calcmode="lin" valueType="num">
                                      <p:cBhvr additive="base">
                                        <p:cTn id="12" dur="1000"/>
                                        <p:tgtEl>
                                          <p:spTgt spid="37"/>
                                        </p:tgtEl>
                                        <p:attrNameLst>
                                          <p:attrName>ppt_y</p:attrName>
                                        </p:attrNameLst>
                                      </p:cBhvr>
                                      <p:tavLst>
                                        <p:tav tm="0">
                                          <p:val>
                                            <p:strVal val="ppt_y"/>
                                          </p:val>
                                        </p:tav>
                                        <p:tav tm="100000">
                                          <p:val>
                                            <p:strVal val="ppt_y"/>
                                          </p:val>
                                        </p:tav>
                                      </p:tavLst>
                                    </p:anim>
                                    <p:set>
                                      <p:cBhvr>
                                        <p:cTn id="13" dur="1" fill="hold">
                                          <p:stCondLst>
                                            <p:cond delay="999"/>
                                          </p:stCondLst>
                                        </p:cTn>
                                        <p:tgtEl>
                                          <p:spTgt spid="37"/>
                                        </p:tgtEl>
                                        <p:attrNameLst>
                                          <p:attrName>style.visibility</p:attrName>
                                        </p:attrNameLst>
                                      </p:cBhvr>
                                      <p:to>
                                        <p:strVal val="hidden"/>
                                      </p:to>
                                    </p:set>
                                  </p:childTnLst>
                                </p:cTn>
                              </p:par>
                              <p:par>
                                <p:cTn id="14" presetID="2" presetClass="exit" presetSubtype="8" fill="hold" nodeType="withEffect">
                                  <p:stCondLst>
                                    <p:cond delay="500"/>
                                  </p:stCondLst>
                                  <p:childTnLst>
                                    <p:anim calcmode="lin" valueType="num">
                                      <p:cBhvr additive="base">
                                        <p:cTn id="15" dur="500"/>
                                        <p:tgtEl>
                                          <p:spTgt spid="33"/>
                                        </p:tgtEl>
                                        <p:attrNameLst>
                                          <p:attrName>ppt_x</p:attrName>
                                        </p:attrNameLst>
                                      </p:cBhvr>
                                      <p:tavLst>
                                        <p:tav tm="0">
                                          <p:val>
                                            <p:strVal val="ppt_x"/>
                                          </p:val>
                                        </p:tav>
                                        <p:tav tm="100000">
                                          <p:val>
                                            <p:strVal val="0-ppt_w/2"/>
                                          </p:val>
                                        </p:tav>
                                      </p:tavLst>
                                    </p:anim>
                                    <p:anim calcmode="lin" valueType="num">
                                      <p:cBhvr additive="base">
                                        <p:cTn id="16" dur="500"/>
                                        <p:tgtEl>
                                          <p:spTgt spid="33"/>
                                        </p:tgtEl>
                                        <p:attrNameLst>
                                          <p:attrName>ppt_y</p:attrName>
                                        </p:attrNameLst>
                                      </p:cBhvr>
                                      <p:tavLst>
                                        <p:tav tm="0">
                                          <p:val>
                                            <p:strVal val="ppt_y"/>
                                          </p:val>
                                        </p:tav>
                                        <p:tav tm="100000">
                                          <p:val>
                                            <p:strVal val="ppt_y"/>
                                          </p:val>
                                        </p:tav>
                                      </p:tavLst>
                                    </p:anim>
                                    <p:set>
                                      <p:cBhvr>
                                        <p:cTn id="17" dur="1" fill="hold">
                                          <p:stCondLst>
                                            <p:cond delay="499"/>
                                          </p:stCondLst>
                                        </p:cTn>
                                        <p:tgtEl>
                                          <p:spTgt spid="33"/>
                                        </p:tgtEl>
                                        <p:attrNameLst>
                                          <p:attrName>style.visibility</p:attrName>
                                        </p:attrNameLst>
                                      </p:cBhvr>
                                      <p:to>
                                        <p:strVal val="hidden"/>
                                      </p:to>
                                    </p:set>
                                  </p:childTnLst>
                                </p:cTn>
                              </p:par>
                              <p:par>
                                <p:cTn id="18" presetID="2" presetClass="exit" presetSubtype="8" fill="hold" nodeType="withEffect">
                                  <p:stCondLst>
                                    <p:cond delay="500"/>
                                  </p:stCondLst>
                                  <p:childTnLst>
                                    <p:anim calcmode="lin" valueType="num">
                                      <p:cBhvr additive="base">
                                        <p:cTn id="19" dur="500"/>
                                        <p:tgtEl>
                                          <p:spTgt spid="36"/>
                                        </p:tgtEl>
                                        <p:attrNameLst>
                                          <p:attrName>ppt_x</p:attrName>
                                        </p:attrNameLst>
                                      </p:cBhvr>
                                      <p:tavLst>
                                        <p:tav tm="0">
                                          <p:val>
                                            <p:strVal val="ppt_x"/>
                                          </p:val>
                                        </p:tav>
                                        <p:tav tm="100000">
                                          <p:val>
                                            <p:strVal val="0-ppt_w/2"/>
                                          </p:val>
                                        </p:tav>
                                      </p:tavLst>
                                    </p:anim>
                                    <p:anim calcmode="lin" valueType="num">
                                      <p:cBhvr additive="base">
                                        <p:cTn id="20" dur="500"/>
                                        <p:tgtEl>
                                          <p:spTgt spid="36"/>
                                        </p:tgtEl>
                                        <p:attrNameLst>
                                          <p:attrName>ppt_y</p:attrName>
                                        </p:attrNameLst>
                                      </p:cBhvr>
                                      <p:tavLst>
                                        <p:tav tm="0">
                                          <p:val>
                                            <p:strVal val="ppt_y"/>
                                          </p:val>
                                        </p:tav>
                                        <p:tav tm="100000">
                                          <p:val>
                                            <p:strVal val="ppt_y"/>
                                          </p:val>
                                        </p:tav>
                                      </p:tavLst>
                                    </p:anim>
                                    <p:set>
                                      <p:cBhvr>
                                        <p:cTn id="21" dur="1" fill="hold">
                                          <p:stCondLst>
                                            <p:cond delay="499"/>
                                          </p:stCondLst>
                                        </p:cTn>
                                        <p:tgtEl>
                                          <p:spTgt spid="36"/>
                                        </p:tgtEl>
                                        <p:attrNameLst>
                                          <p:attrName>style.visibility</p:attrName>
                                        </p:attrNameLst>
                                      </p:cBhvr>
                                      <p:to>
                                        <p:strVal val="hidden"/>
                                      </p:to>
                                    </p:set>
                                  </p:childTnLst>
                                </p:cTn>
                              </p:par>
                            </p:childTnLst>
                          </p:cTn>
                        </p:par>
                        <p:par>
                          <p:cTn id="22" fill="hold">
                            <p:stCondLst>
                              <p:cond delay="1500"/>
                            </p:stCondLst>
                            <p:childTnLst>
                              <p:par>
                                <p:cTn id="23" presetID="2" presetClass="exit" presetSubtype="8" accel="20000" fill="hold" nodeType="after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0-ppt_w/2"/>
                                          </p:val>
                                        </p:tav>
                                      </p:tavLst>
                                    </p:anim>
                                    <p:anim calcmode="lin" valueType="num">
                                      <p:cBhvr additive="base">
                                        <p:cTn id="25" dur="500"/>
                                        <p:tgtEl>
                                          <p:spTgt spid="35"/>
                                        </p:tgtEl>
                                        <p:attrNameLst>
                                          <p:attrName>ppt_y</p:attrName>
                                        </p:attrNameLst>
                                      </p:cBhvr>
                                      <p:tavLst>
                                        <p:tav tm="0">
                                          <p:val>
                                            <p:strVal val="ppt_y"/>
                                          </p:val>
                                        </p:tav>
                                        <p:tav tm="100000">
                                          <p:val>
                                            <p:strVal val="ppt_y"/>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54" name="Picture 5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5744" y="2674937"/>
            <a:ext cx="9115838" cy="3925888"/>
          </a:xfrm>
          <a:prstGeom prst="rect">
            <a:avLst/>
          </a:prstGeom>
        </p:spPr>
      </p:pic>
      <p:grpSp>
        <p:nvGrpSpPr>
          <p:cNvPr id="5" name="Group 4"/>
          <p:cNvGrpSpPr/>
          <p:nvPr/>
        </p:nvGrpSpPr>
        <p:grpSpPr>
          <a:xfrm>
            <a:off x="-12524943" y="4152433"/>
            <a:ext cx="12524943" cy="1766333"/>
            <a:chOff x="-12524943" y="4113725"/>
            <a:chExt cx="12524943" cy="1766333"/>
          </a:xfrm>
        </p:grpSpPr>
        <p:pic>
          <p:nvPicPr>
            <p:cNvPr id="33" name="Picture 32"/>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2216" y="5035600"/>
              <a:ext cx="2382216" cy="844458"/>
            </a:xfrm>
            <a:prstGeom prst="rect">
              <a:avLst/>
            </a:prstGeom>
          </p:spPr>
        </p:pic>
        <p:pic>
          <p:nvPicPr>
            <p:cNvPr id="34" name="Picture 33"/>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795131" y="4113725"/>
              <a:ext cx="1911148" cy="836769"/>
            </a:xfrm>
            <a:prstGeom prst="rect">
              <a:avLst/>
            </a:prstGeom>
          </p:spPr>
        </p:pic>
        <p:pic>
          <p:nvPicPr>
            <p:cNvPr id="35" name="Picture 34"/>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71972" y="5049648"/>
              <a:ext cx="1424023" cy="830410"/>
            </a:xfrm>
            <a:prstGeom prst="rect">
              <a:avLst/>
            </a:prstGeom>
          </p:spPr>
        </p:pic>
        <p:pic>
          <p:nvPicPr>
            <p:cNvPr id="37" name="Picture 36"/>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36927" y="5043289"/>
              <a:ext cx="1911148" cy="836769"/>
            </a:xfrm>
            <a:prstGeom prst="rect">
              <a:avLst/>
            </a:prstGeom>
          </p:spPr>
        </p:pic>
        <p:pic>
          <p:nvPicPr>
            <p:cNvPr id="47" name="Picture 46"/>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824564" y="5049648"/>
              <a:ext cx="1424023" cy="830410"/>
            </a:xfrm>
            <a:prstGeom prst="rect">
              <a:avLst/>
            </a:prstGeom>
          </p:spPr>
        </p:pic>
        <p:pic>
          <p:nvPicPr>
            <p:cNvPr id="48" name="Picture 47"/>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395794" y="5035600"/>
              <a:ext cx="2382216" cy="844458"/>
            </a:xfrm>
            <a:prstGeom prst="rect">
              <a:avLst/>
            </a:prstGeom>
          </p:spPr>
        </p:pic>
        <p:pic>
          <p:nvPicPr>
            <p:cNvPr id="50" name="Picture 49"/>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395796" y="4120084"/>
              <a:ext cx="1424023" cy="830410"/>
            </a:xfrm>
            <a:prstGeom prst="rect">
              <a:avLst/>
            </a:prstGeom>
          </p:spPr>
        </p:pic>
        <p:pic>
          <p:nvPicPr>
            <p:cNvPr id="51" name="Picture 50"/>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41177" y="4113725"/>
              <a:ext cx="1911148" cy="836769"/>
            </a:xfrm>
            <a:prstGeom prst="rect">
              <a:avLst/>
            </a:prstGeom>
          </p:spPr>
        </p:pic>
        <p:pic>
          <p:nvPicPr>
            <p:cNvPr id="52" name="Picture 51"/>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524943" y="5043289"/>
              <a:ext cx="1911148" cy="836769"/>
            </a:xfrm>
            <a:prstGeom prst="rect">
              <a:avLst/>
            </a:prstGeom>
          </p:spPr>
        </p:pic>
      </p:grpSp>
      <p:grpSp>
        <p:nvGrpSpPr>
          <p:cNvPr id="4" name="Group 3"/>
          <p:cNvGrpSpPr/>
          <p:nvPr/>
        </p:nvGrpSpPr>
        <p:grpSpPr>
          <a:xfrm>
            <a:off x="-15058052" y="1638341"/>
            <a:ext cx="10991798" cy="850817"/>
            <a:chOff x="-11107806" y="1638341"/>
            <a:chExt cx="10991798" cy="850817"/>
          </a:xfrm>
        </p:grpSpPr>
        <p:pic>
          <p:nvPicPr>
            <p:cNvPr id="3" name="Picture 2"/>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72803" y="1638341"/>
              <a:ext cx="2382216" cy="844458"/>
            </a:xfrm>
            <a:prstGeom prst="rect">
              <a:avLst/>
            </a:prstGeom>
          </p:spPr>
        </p:pic>
        <p:pic>
          <p:nvPicPr>
            <p:cNvPr id="2" name="Picture 1"/>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93364" y="1646030"/>
              <a:ext cx="1911148" cy="836769"/>
            </a:xfrm>
            <a:prstGeom prst="rect">
              <a:avLst/>
            </a:prstGeom>
          </p:spPr>
        </p:pic>
        <p:pic>
          <p:nvPicPr>
            <p:cNvPr id="36" name="Picture 35"/>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883983" y="1638341"/>
              <a:ext cx="2382216" cy="844458"/>
            </a:xfrm>
            <a:prstGeom prst="rect">
              <a:avLst/>
            </a:prstGeom>
          </p:spPr>
        </p:pic>
        <p:pic>
          <p:nvPicPr>
            <p:cNvPr id="49" name="Picture 48"/>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07806" y="1652389"/>
              <a:ext cx="1424023" cy="830410"/>
            </a:xfrm>
            <a:prstGeom prst="rect">
              <a:avLst/>
            </a:prstGeom>
          </p:spPr>
        </p:pic>
        <p:pic>
          <p:nvPicPr>
            <p:cNvPr id="53" name="Picture 52"/>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27156" y="1652389"/>
              <a:ext cx="1911148" cy="836769"/>
            </a:xfrm>
            <a:prstGeom prst="rect">
              <a:avLst/>
            </a:prstGeom>
          </p:spPr>
        </p:pic>
      </p:grpSp>
      <p:pic>
        <p:nvPicPr>
          <p:cNvPr id="10" name="Picture 9" descr="NetAtlantic_LogoFinal_W.png"/>
          <p:cNvPicPr>
            <a:picLocks noChangeAspect="1"/>
          </p:cNvPicPr>
          <p:nvPr/>
        </p:nvPicPr>
        <p:blipFill>
          <a:blip r:embed="rId7" cstate="print"/>
          <a:stretch>
            <a:fillRect/>
          </a:stretch>
        </p:blipFill>
        <p:spPr>
          <a:xfrm>
            <a:off x="136525" y="106363"/>
            <a:ext cx="1571625" cy="261937"/>
          </a:xfrm>
          <a:prstGeom prst="rect">
            <a:avLst/>
          </a:prstGeom>
          <a:effectLst>
            <a:outerShdw blurRad="12700" dist="12700" dir="2700000" algn="tl" rotWithShape="0">
              <a:prstClr val="black"/>
            </a:outerShdw>
          </a:effectLst>
        </p:spPr>
      </p:pic>
      <p:grpSp>
        <p:nvGrpSpPr>
          <p:cNvPr id="11" name="Group 10"/>
          <p:cNvGrpSpPr/>
          <p:nvPr/>
        </p:nvGrpSpPr>
        <p:grpSpPr>
          <a:xfrm>
            <a:off x="323465" y="2743200"/>
            <a:ext cx="9163002" cy="1207696"/>
            <a:chOff x="849651" y="2743200"/>
            <a:chExt cx="9163002" cy="1207696"/>
          </a:xfrm>
        </p:grpSpPr>
        <p:sp>
          <p:nvSpPr>
            <p:cNvPr id="57350" name="TextBox 25"/>
            <p:cNvSpPr txBox="1">
              <a:spLocks noChangeArrowheads="1"/>
            </p:cNvSpPr>
            <p:nvPr/>
          </p:nvSpPr>
          <p:spPr bwMode="auto">
            <a:xfrm>
              <a:off x="868653" y="2743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Relevancy </a:t>
              </a:r>
              <a:r>
                <a:rPr lang="en-US" sz="6000" dirty="0">
                  <a:solidFill>
                    <a:srgbClr val="00B0F0"/>
                  </a:solidFill>
                  <a:latin typeface="Calibri" charset="0"/>
                </a:rPr>
                <a:t>raises</a:t>
              </a:r>
              <a:r>
                <a:rPr lang="en-US" sz="6000" dirty="0">
                  <a:solidFill>
                    <a:schemeClr val="bg1"/>
                  </a:solidFill>
                  <a:latin typeface="Calibri" charset="0"/>
                </a:rPr>
                <a:t> ROI</a:t>
              </a:r>
            </a:p>
          </p:txBody>
        </p:sp>
        <p:pic>
          <p:nvPicPr>
            <p:cNvPr id="6" name="Pictur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49651" y="2855327"/>
              <a:ext cx="1825948" cy="1095569"/>
            </a:xfrm>
            <a:prstGeom prst="rect">
              <a:avLst/>
            </a:prstGeom>
          </p:spPr>
        </p:pic>
      </p:grpSp>
      <p:grpSp>
        <p:nvGrpSpPr>
          <p:cNvPr id="30" name="Group 29"/>
          <p:cNvGrpSpPr/>
          <p:nvPr/>
        </p:nvGrpSpPr>
        <p:grpSpPr>
          <a:xfrm flipH="1">
            <a:off x="1967635" y="4622226"/>
            <a:ext cx="5878087" cy="756109"/>
            <a:chOff x="-12524943" y="4113725"/>
            <a:chExt cx="12524943" cy="1766333"/>
          </a:xfrm>
        </p:grpSpPr>
        <p:pic>
          <p:nvPicPr>
            <p:cNvPr id="31" name="Picture 30"/>
            <p:cNvPicPr>
              <a:picLocks noChangeAspect="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2216" y="5035600"/>
              <a:ext cx="2382216" cy="844458"/>
            </a:xfrm>
            <a:prstGeom prst="rect">
              <a:avLst/>
            </a:prstGeom>
          </p:spPr>
        </p:pic>
        <p:pic>
          <p:nvPicPr>
            <p:cNvPr id="32" name="Picture 31"/>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795131" y="4113725"/>
              <a:ext cx="1911148" cy="836769"/>
            </a:xfrm>
            <a:prstGeom prst="rect">
              <a:avLst/>
            </a:prstGeom>
          </p:spPr>
        </p:pic>
        <p:pic>
          <p:nvPicPr>
            <p:cNvPr id="38" name="Picture 37"/>
            <p:cNvPicPr>
              <a:picLocks noChangeAspect="1"/>
            </p:cNvPicPr>
            <p:nvPr/>
          </p:nvPicPr>
          <p:blipFill>
            <a:blip r:embed="rId11"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71972" y="5049648"/>
              <a:ext cx="1424023" cy="830410"/>
            </a:xfrm>
            <a:prstGeom prst="rect">
              <a:avLst/>
            </a:prstGeom>
          </p:spPr>
        </p:pic>
        <p:pic>
          <p:nvPicPr>
            <p:cNvPr id="39" name="Picture 38"/>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36927" y="5043289"/>
              <a:ext cx="1911148" cy="836769"/>
            </a:xfrm>
            <a:prstGeom prst="rect">
              <a:avLst/>
            </a:prstGeom>
          </p:spPr>
        </p:pic>
        <p:pic>
          <p:nvPicPr>
            <p:cNvPr id="40" name="Picture 39"/>
            <p:cNvPicPr>
              <a:picLocks noChangeAspect="1"/>
            </p:cNvPicPr>
            <p:nvPr/>
          </p:nvPicPr>
          <p:blipFill>
            <a:blip r:embed="rId11"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824564" y="5049648"/>
              <a:ext cx="1424023" cy="830410"/>
            </a:xfrm>
            <a:prstGeom prst="rect">
              <a:avLst/>
            </a:prstGeom>
          </p:spPr>
        </p:pic>
        <p:pic>
          <p:nvPicPr>
            <p:cNvPr id="41" name="Picture 40"/>
            <p:cNvPicPr>
              <a:picLocks noChangeAspect="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395794" y="5035600"/>
              <a:ext cx="2382216" cy="844458"/>
            </a:xfrm>
            <a:prstGeom prst="rect">
              <a:avLst/>
            </a:prstGeom>
          </p:spPr>
        </p:pic>
        <p:pic>
          <p:nvPicPr>
            <p:cNvPr id="42" name="Picture 41"/>
            <p:cNvPicPr>
              <a:picLocks noChangeAspect="1"/>
            </p:cNvPicPr>
            <p:nvPr/>
          </p:nvPicPr>
          <p:blipFill>
            <a:blip r:embed="rId11"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395796" y="4120084"/>
              <a:ext cx="1424023" cy="830410"/>
            </a:xfrm>
            <a:prstGeom prst="rect">
              <a:avLst/>
            </a:prstGeom>
          </p:spPr>
        </p:pic>
        <p:pic>
          <p:nvPicPr>
            <p:cNvPr id="43" name="Picture 42"/>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41177" y="4113725"/>
              <a:ext cx="1911148" cy="836769"/>
            </a:xfrm>
            <a:prstGeom prst="rect">
              <a:avLst/>
            </a:prstGeom>
          </p:spPr>
        </p:pic>
        <p:pic>
          <p:nvPicPr>
            <p:cNvPr id="44" name="Picture 43"/>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524943" y="5043289"/>
              <a:ext cx="1911148" cy="836769"/>
            </a:xfrm>
            <a:prstGeom prst="rect">
              <a:avLst/>
            </a:prstGeom>
          </p:spPr>
        </p:pic>
      </p:grpSp>
      <p:grpSp>
        <p:nvGrpSpPr>
          <p:cNvPr id="45" name="Group 44"/>
          <p:cNvGrpSpPr/>
          <p:nvPr/>
        </p:nvGrpSpPr>
        <p:grpSpPr>
          <a:xfrm flipH="1">
            <a:off x="2214055" y="1623227"/>
            <a:ext cx="5158566" cy="364207"/>
            <a:chOff x="-11107806" y="1638341"/>
            <a:chExt cx="10991798" cy="850817"/>
          </a:xfrm>
        </p:grpSpPr>
        <p:pic>
          <p:nvPicPr>
            <p:cNvPr id="46" name="Picture 45"/>
            <p:cNvPicPr>
              <a:picLocks noChangeAspect="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72803" y="1638341"/>
              <a:ext cx="2382216" cy="844458"/>
            </a:xfrm>
            <a:prstGeom prst="rect">
              <a:avLst/>
            </a:prstGeom>
          </p:spPr>
        </p:pic>
        <p:pic>
          <p:nvPicPr>
            <p:cNvPr id="55" name="Picture 54"/>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93364" y="1646030"/>
              <a:ext cx="1911148" cy="836769"/>
            </a:xfrm>
            <a:prstGeom prst="rect">
              <a:avLst/>
            </a:prstGeom>
          </p:spPr>
        </p:pic>
        <p:pic>
          <p:nvPicPr>
            <p:cNvPr id="56" name="Picture 55"/>
            <p:cNvPicPr>
              <a:picLocks noChangeAspect="1"/>
            </p:cNvPicPr>
            <p:nvPr/>
          </p:nvPicPr>
          <p:blipFill>
            <a:blip r:embed="rId9"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883983" y="1638341"/>
              <a:ext cx="2382216" cy="844458"/>
            </a:xfrm>
            <a:prstGeom prst="rect">
              <a:avLst/>
            </a:prstGeom>
          </p:spPr>
        </p:pic>
        <p:pic>
          <p:nvPicPr>
            <p:cNvPr id="57" name="Picture 56"/>
            <p:cNvPicPr>
              <a:picLocks noChangeAspect="1"/>
            </p:cNvPicPr>
            <p:nvPr/>
          </p:nvPicPr>
          <p:blipFill>
            <a:blip r:embed="rId11"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07806" y="1652389"/>
              <a:ext cx="1424023" cy="830410"/>
            </a:xfrm>
            <a:prstGeom prst="rect">
              <a:avLst/>
            </a:prstGeom>
          </p:spPr>
        </p:pic>
        <p:pic>
          <p:nvPicPr>
            <p:cNvPr id="58" name="Picture 57"/>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27156" y="1652389"/>
              <a:ext cx="1911148" cy="836769"/>
            </a:xfrm>
            <a:prstGeom prst="rect">
              <a:avLst/>
            </a:prstGeom>
          </p:spPr>
        </p:pic>
      </p:grpSp>
      <p:sp>
        <p:nvSpPr>
          <p:cNvPr id="27" name="Rectangle 26"/>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314355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1+#ppt_w/2"/>
                                          </p:val>
                                        </p:tav>
                                        <p:tav tm="100000">
                                          <p:val>
                                            <p:strVal val="#ppt_x"/>
                                          </p:val>
                                        </p:tav>
                                      </p:tavLst>
                                    </p:anim>
                                    <p:anim calcmode="lin" valueType="num">
                                      <p:cBhvr additive="base">
                                        <p:cTn id="12" dur="3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2" presetClass="entr" presetSubtype="8" decel="5000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2000" fill="hold"/>
                                        <p:tgtEl>
                                          <p:spTgt spid="45"/>
                                        </p:tgtEl>
                                        <p:attrNameLst>
                                          <p:attrName>ppt_x</p:attrName>
                                        </p:attrNameLst>
                                      </p:cBhvr>
                                      <p:tavLst>
                                        <p:tav tm="0">
                                          <p:val>
                                            <p:strVal val="0-#ppt_w/2"/>
                                          </p:val>
                                        </p:tav>
                                        <p:tav tm="100000">
                                          <p:val>
                                            <p:strVal val="#ppt_x"/>
                                          </p:val>
                                        </p:tav>
                                      </p:tavLst>
                                    </p:anim>
                                    <p:anim calcmode="lin" valueType="num">
                                      <p:cBhvr additive="base">
                                        <p:cTn id="17" dur="2000" fill="hold"/>
                                        <p:tgtEl>
                                          <p:spTgt spid="45"/>
                                        </p:tgtEl>
                                        <p:attrNameLst>
                                          <p:attrName>ppt_y</p:attrName>
                                        </p:attrNameLst>
                                      </p:cBhvr>
                                      <p:tavLst>
                                        <p:tav tm="0">
                                          <p:val>
                                            <p:strVal val="#ppt_y"/>
                                          </p:val>
                                        </p:tav>
                                        <p:tav tm="100000">
                                          <p:val>
                                            <p:strVal val="#ppt_y"/>
                                          </p:val>
                                        </p:tav>
                                      </p:tavLst>
                                    </p:anim>
                                  </p:childTnLst>
                                </p:cTn>
                              </p:par>
                              <p:par>
                                <p:cTn id="18" presetID="2" presetClass="entr" presetSubtype="8" decel="50000"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2000" fill="hold"/>
                                        <p:tgtEl>
                                          <p:spTgt spid="30"/>
                                        </p:tgtEl>
                                        <p:attrNameLst>
                                          <p:attrName>ppt_x</p:attrName>
                                        </p:attrNameLst>
                                      </p:cBhvr>
                                      <p:tavLst>
                                        <p:tav tm="0">
                                          <p:val>
                                            <p:strVal val="0-#ppt_w/2"/>
                                          </p:val>
                                        </p:tav>
                                        <p:tav tm="100000">
                                          <p:val>
                                            <p:strVal val="#ppt_x"/>
                                          </p:val>
                                        </p:tav>
                                      </p:tavLst>
                                    </p:anim>
                                    <p:anim calcmode="lin" valueType="num">
                                      <p:cBhvr additive="base">
                                        <p:cTn id="21" dur="2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1+#ppt_w/2"/>
                                          </p:val>
                                        </p:tav>
                                        <p:tav tm="100000">
                                          <p:val>
                                            <p:strVal val="#ppt_x"/>
                                          </p:val>
                                        </p:tav>
                                      </p:tavLst>
                                    </p:anim>
                                    <p:anim calcmode="lin" valueType="num">
                                      <p:cBhvr additive="base">
                                        <p:cTn id="2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 y="11724"/>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9" name="TextBox 1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38497" y="2027432"/>
            <a:ext cx="7538498" cy="2826584"/>
          </a:xfrm>
          <a:prstGeom prst="rect">
            <a:avLst/>
          </a:prstGeom>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2713803862"/>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1" name="TextBox 10"/>
          <p:cNvSpPr txBox="1"/>
          <p:nvPr/>
        </p:nvSpPr>
        <p:spPr>
          <a:xfrm>
            <a:off x="2228850" y="2239810"/>
            <a:ext cx="2226656"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Short</a:t>
            </a:r>
            <a:endParaRPr lang="en-US" sz="7200" dirty="0">
              <a:solidFill>
                <a:schemeClr val="bg1"/>
              </a:solidFill>
              <a:latin typeface="+mn-lt"/>
              <a:ea typeface="+mn-ea"/>
              <a:cs typeface="+mn-cs"/>
            </a:endParaRPr>
          </a:p>
        </p:txBody>
      </p:sp>
      <p:sp>
        <p:nvSpPr>
          <p:cNvPr id="8" name="TextBox 7"/>
          <p:cNvSpPr txBox="1"/>
          <p:nvPr/>
        </p:nvSpPr>
        <p:spPr>
          <a:xfrm>
            <a:off x="2609850" y="1795708"/>
            <a:ext cx="1845656" cy="769937"/>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Keep It</a:t>
            </a:r>
            <a:endParaRPr lang="en-US" sz="4400" dirty="0">
              <a:solidFill>
                <a:srgbClr val="00B0F0"/>
              </a:solidFill>
              <a:latin typeface="+mn-lt"/>
              <a:ea typeface="+mn-ea"/>
              <a:cs typeface="+mn-cs"/>
            </a:endParaRPr>
          </a:p>
        </p:txBody>
      </p:sp>
      <p:sp>
        <p:nvSpPr>
          <p:cNvPr id="9" name="TextBox 8"/>
          <p:cNvSpPr txBox="1"/>
          <p:nvPr/>
        </p:nvSpPr>
        <p:spPr>
          <a:xfrm>
            <a:off x="1032370" y="3167675"/>
            <a:ext cx="3423137" cy="769441"/>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4400" dirty="0" smtClean="0">
                <a:solidFill>
                  <a:srgbClr val="00B0F0"/>
                </a:solidFill>
                <a:latin typeface="+mn-lt"/>
                <a:ea typeface="+mn-ea"/>
                <a:cs typeface="+mn-cs"/>
              </a:rPr>
              <a:t>And Sweet</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4399" y="2202715"/>
            <a:ext cx="2286000" cy="1408502"/>
          </a:xfrm>
          <a:prstGeom prst="rect">
            <a:avLst/>
          </a:prstGeom>
        </p:spPr>
      </p:pic>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988121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1" name="TextBox 10"/>
          <p:cNvSpPr txBox="1"/>
          <p:nvPr/>
        </p:nvSpPr>
        <p:spPr>
          <a:xfrm>
            <a:off x="2450130" y="2211235"/>
            <a:ext cx="2567352"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Drives</a:t>
            </a:r>
            <a:endParaRPr lang="en-US" sz="7200" dirty="0">
              <a:solidFill>
                <a:schemeClr val="bg1"/>
              </a:solidFill>
              <a:latin typeface="+mn-lt"/>
              <a:ea typeface="+mn-ea"/>
              <a:cs typeface="+mn-cs"/>
            </a:endParaRPr>
          </a:p>
        </p:txBody>
      </p:sp>
      <p:sp>
        <p:nvSpPr>
          <p:cNvPr id="8" name="TextBox 7"/>
          <p:cNvSpPr txBox="1"/>
          <p:nvPr/>
        </p:nvSpPr>
        <p:spPr>
          <a:xfrm>
            <a:off x="1110034" y="1795708"/>
            <a:ext cx="3907448" cy="769937"/>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Email Marketing</a:t>
            </a:r>
            <a:endParaRPr lang="en-US" sz="4400" dirty="0">
              <a:solidFill>
                <a:srgbClr val="00B0F0"/>
              </a:solidFill>
              <a:latin typeface="+mn-lt"/>
              <a:ea typeface="+mn-ea"/>
              <a:cs typeface="+mn-cs"/>
            </a:endParaRPr>
          </a:p>
        </p:txBody>
      </p:sp>
      <p:sp>
        <p:nvSpPr>
          <p:cNvPr id="9" name="TextBox 8"/>
          <p:cNvSpPr txBox="1"/>
          <p:nvPr/>
        </p:nvSpPr>
        <p:spPr>
          <a:xfrm>
            <a:off x="1594345" y="3186725"/>
            <a:ext cx="3423137" cy="1446550"/>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4400" dirty="0" smtClean="0">
                <a:solidFill>
                  <a:srgbClr val="00B0F0"/>
                </a:solidFill>
                <a:latin typeface="+mn-lt"/>
                <a:ea typeface="+mn-ea"/>
                <a:cs typeface="+mn-cs"/>
              </a:rPr>
              <a:t>Multi-channel</a:t>
            </a:r>
          </a:p>
          <a:p>
            <a:pPr algn="r" fontAlgn="auto">
              <a:spcBef>
                <a:spcPts val="0"/>
              </a:spcBef>
              <a:spcAft>
                <a:spcPts val="0"/>
              </a:spcAft>
              <a:defRPr/>
            </a:pPr>
            <a:r>
              <a:rPr lang="en-US" sz="4400" dirty="0" smtClean="0">
                <a:solidFill>
                  <a:srgbClr val="00B0F0"/>
                </a:solidFill>
                <a:latin typeface="+mn-lt"/>
                <a:ea typeface="+mn-ea"/>
                <a:cs typeface="+mn-cs"/>
              </a:rPr>
              <a:t>Engagement</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6" y="1890075"/>
            <a:ext cx="2158898" cy="2743200"/>
          </a:xfrm>
          <a:prstGeom prst="rect">
            <a:avLst/>
          </a:prstGeom>
        </p:spPr>
      </p:pic>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7" name="TextBox 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6401" y="2512444"/>
            <a:ext cx="6095497" cy="3755697"/>
          </a:xfrm>
          <a:prstGeom prst="rect">
            <a:avLst/>
          </a:prstGeom>
        </p:spPr>
      </p:pic>
      <p:sp>
        <p:nvSpPr>
          <p:cNvPr id="12" name="TextBox 11"/>
          <p:cNvSpPr txBox="1">
            <a:spLocks noChangeArrowheads="1"/>
          </p:cNvSpPr>
          <p:nvPr/>
        </p:nvSpPr>
        <p:spPr bwMode="auto">
          <a:xfrm>
            <a:off x="276045" y="1094162"/>
            <a:ext cx="73707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Keep the acquisition path clear</a:t>
            </a:r>
          </a:p>
        </p:txBody>
      </p:sp>
      <p:sp>
        <p:nvSpPr>
          <p:cNvPr id="13" name="TextBox 12"/>
          <p:cNvSpPr txBox="1">
            <a:spLocks noChangeArrowheads="1"/>
          </p:cNvSpPr>
          <p:nvPr/>
        </p:nvSpPr>
        <p:spPr bwMode="auto">
          <a:xfrm>
            <a:off x="2166938" y="2469282"/>
            <a:ext cx="69770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Run campaigns more often</a:t>
            </a:r>
          </a:p>
        </p:txBody>
      </p:sp>
      <p:sp>
        <p:nvSpPr>
          <p:cNvPr id="15" name="TextBox 14"/>
          <p:cNvSpPr txBox="1">
            <a:spLocks noChangeArrowheads="1"/>
          </p:cNvSpPr>
          <p:nvPr/>
        </p:nvSpPr>
        <p:spPr bwMode="auto">
          <a:xfrm>
            <a:off x="0" y="3844596"/>
            <a:ext cx="6583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Scale down the message</a:t>
            </a:r>
          </a:p>
        </p:txBody>
      </p:sp>
      <p:sp>
        <p:nvSpPr>
          <p:cNvPr id="17" name="TextBox 16"/>
          <p:cNvSpPr txBox="1">
            <a:spLocks noChangeArrowheads="1"/>
          </p:cNvSpPr>
          <p:nvPr/>
        </p:nvSpPr>
        <p:spPr bwMode="auto">
          <a:xfrm>
            <a:off x="2954338" y="5244292"/>
            <a:ext cx="61896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Increase impact</a:t>
            </a: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27" y="11113"/>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4" name="TextBox 13"/>
          <p:cNvSpPr txBox="1"/>
          <p:nvPr/>
        </p:nvSpPr>
        <p:spPr>
          <a:xfrm>
            <a:off x="5373"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grpSp>
        <p:nvGrpSpPr>
          <p:cNvPr id="24" name="Group 23"/>
          <p:cNvGrpSpPr/>
          <p:nvPr/>
        </p:nvGrpSpPr>
        <p:grpSpPr>
          <a:xfrm>
            <a:off x="922337" y="672860"/>
            <a:ext cx="2579299" cy="5611408"/>
            <a:chOff x="922337" y="672860"/>
            <a:chExt cx="2579299" cy="5611408"/>
          </a:xfrm>
        </p:grpSpPr>
        <p:grpSp>
          <p:nvGrpSpPr>
            <p:cNvPr id="18" name="Group 17"/>
            <p:cNvGrpSpPr/>
            <p:nvPr/>
          </p:nvGrpSpPr>
          <p:grpSpPr>
            <a:xfrm>
              <a:off x="922337" y="672860"/>
              <a:ext cx="2579299" cy="5611408"/>
              <a:chOff x="465826" y="672860"/>
              <a:chExt cx="2579299" cy="5611408"/>
            </a:xfrm>
          </p:grpSpPr>
          <p:sp>
            <p:nvSpPr>
              <p:cNvPr id="8" name="Rectangle 7"/>
              <p:cNvSpPr/>
              <p:nvPr/>
            </p:nvSpPr>
            <p:spPr>
              <a:xfrm>
                <a:off x="465826" y="672860"/>
                <a:ext cx="2579299" cy="56114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4795" y="735402"/>
                <a:ext cx="2414066" cy="334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44795" y="1134706"/>
                <a:ext cx="593892" cy="4817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23407" y="1134704"/>
                <a:ext cx="1735454" cy="1565363"/>
              </a:xfrm>
              <a:prstGeom prst="rect">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23407" y="4390292"/>
                <a:ext cx="1735454" cy="1552756"/>
              </a:xfrm>
              <a:prstGeom prst="rect">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23407" y="2777706"/>
                <a:ext cx="1735454" cy="1544128"/>
              </a:xfrm>
              <a:prstGeom prst="rect">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48442" y="6023753"/>
                <a:ext cx="2414066" cy="1671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flipV="1">
              <a:off x="2656935" y="2417549"/>
              <a:ext cx="638355" cy="183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2656935" y="4070946"/>
              <a:ext cx="638355" cy="183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V="1">
              <a:off x="2674187" y="5666832"/>
              <a:ext cx="638355" cy="183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4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6401" y="2512444"/>
            <a:ext cx="6095497" cy="37556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40" name="Rectangle 39"/>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48" name="Rectangle 47"/>
          <p:cNvSpPr/>
          <p:nvPr/>
        </p:nvSpPr>
        <p:spPr>
          <a:xfrm>
            <a:off x="1683565" y="1134703"/>
            <a:ext cx="1735454" cy="15653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77584" y="3930587"/>
            <a:ext cx="2944113" cy="2944113"/>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52838" y="624103"/>
            <a:ext cx="2562045" cy="2562045"/>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80238" y="2025896"/>
            <a:ext cx="3047748" cy="3047748"/>
          </a:xfrm>
          <a:prstGeom prst="rect">
            <a:avLst/>
          </a:prstGeom>
        </p:spPr>
      </p:pic>
      <p:sp>
        <p:nvSpPr>
          <p:cNvPr id="49" name="Rectangle 48"/>
          <p:cNvSpPr/>
          <p:nvPr/>
        </p:nvSpPr>
        <p:spPr>
          <a:xfrm>
            <a:off x="1679918" y="2777706"/>
            <a:ext cx="1735454" cy="15653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83565" y="4396045"/>
            <a:ext cx="1735454" cy="15653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0" fill="hold"/>
                                        <p:tgtEl>
                                          <p:spTgt spid="24"/>
                                        </p:tgtEl>
                                        <p:attrNameLst>
                                          <p:attrName>ppt_x</p:attrName>
                                        </p:attrNameLst>
                                      </p:cBhvr>
                                      <p:tavLst>
                                        <p:tav tm="0">
                                          <p:val>
                                            <p:strVal val="#ppt_x"/>
                                          </p:val>
                                        </p:tav>
                                        <p:tav tm="100000">
                                          <p:val>
                                            <p:strVal val="#ppt_x"/>
                                          </p:val>
                                        </p:tav>
                                      </p:tavLst>
                                    </p:anim>
                                    <p:anim calcmode="lin" valueType="num">
                                      <p:cBhvr additive="base">
                                        <p:cTn id="8" dur="3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0"/>
                            </p:stCondLst>
                            <p:childTnLst>
                              <p:par>
                                <p:cTn id="14" presetID="26" presetClass="emph" presetSubtype="0" fill="hold" grpId="0" nodeType="afterEffect">
                                  <p:stCondLst>
                                    <p:cond delay="0"/>
                                  </p:stCondLst>
                                  <p:childTnLst>
                                    <p:animEffect transition="out" filter="fade">
                                      <p:cBhvr>
                                        <p:cTn id="15" dur="1000" tmFilter="0, 0; .2, .5; .8, .5; 1, 0"/>
                                        <p:tgtEl>
                                          <p:spTgt spid="48"/>
                                        </p:tgtEl>
                                      </p:cBhvr>
                                    </p:animEffect>
                                    <p:animScale>
                                      <p:cBhvr>
                                        <p:cTn id="16" dur="500" autoRev="1" fill="hold"/>
                                        <p:tgtEl>
                                          <p:spTgt spid="48"/>
                                        </p:tgtEl>
                                      </p:cBhvr>
                                      <p:by x="105000" y="105000"/>
                                    </p:animScale>
                                  </p:childTnLst>
                                </p:cTn>
                              </p:par>
                            </p:childTnLst>
                          </p:cTn>
                        </p:par>
                        <p:par>
                          <p:cTn id="17" fill="hold">
                            <p:stCondLst>
                              <p:cond delay="1000"/>
                            </p:stCondLst>
                            <p:childTnLst>
                              <p:par>
                                <p:cTn id="18" presetID="10" presetClass="exit" presetSubtype="0" fill="hold" grpId="2" nodeType="after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par>
                          <p:cTn id="30" fill="hold">
                            <p:stCondLst>
                              <p:cond delay="0"/>
                            </p:stCondLst>
                            <p:childTnLst>
                              <p:par>
                                <p:cTn id="31" presetID="26" presetClass="emph" presetSubtype="0" fill="hold" grpId="0" nodeType="afterEffect">
                                  <p:stCondLst>
                                    <p:cond delay="0"/>
                                  </p:stCondLst>
                                  <p:childTnLst>
                                    <p:animEffect transition="out" filter="fade">
                                      <p:cBhvr>
                                        <p:cTn id="32" dur="1000" tmFilter="0, 0; .2, .5; .8, .5; 1, 0"/>
                                        <p:tgtEl>
                                          <p:spTgt spid="49"/>
                                        </p:tgtEl>
                                      </p:cBhvr>
                                    </p:animEffect>
                                    <p:animScale>
                                      <p:cBhvr>
                                        <p:cTn id="33" dur="500" autoRev="1" fill="hold"/>
                                        <p:tgtEl>
                                          <p:spTgt spid="49"/>
                                        </p:tgtEl>
                                      </p:cBhvr>
                                      <p:by x="105000" y="105000"/>
                                    </p:animScale>
                                  </p:childTnLst>
                                </p:cTn>
                              </p:par>
                            </p:childTnLst>
                          </p:cTn>
                        </p:par>
                        <p:par>
                          <p:cTn id="34" fill="hold">
                            <p:stCondLst>
                              <p:cond delay="1000"/>
                            </p:stCondLst>
                            <p:childTnLst>
                              <p:par>
                                <p:cTn id="35" presetID="10" presetClass="exit" presetSubtype="0" fill="hold" grpId="2" nodeType="after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par>
                          <p:cTn id="47" fill="hold">
                            <p:stCondLst>
                              <p:cond delay="0"/>
                            </p:stCondLst>
                            <p:childTnLst>
                              <p:par>
                                <p:cTn id="48" presetID="26" presetClass="emph" presetSubtype="0" fill="hold" grpId="0" nodeType="afterEffect">
                                  <p:stCondLst>
                                    <p:cond delay="0"/>
                                  </p:stCondLst>
                                  <p:childTnLst>
                                    <p:animEffect transition="out" filter="fade">
                                      <p:cBhvr>
                                        <p:cTn id="49" dur="1000" tmFilter="0, 0; .2, .5; .8, .5; 1, 0"/>
                                        <p:tgtEl>
                                          <p:spTgt spid="50"/>
                                        </p:tgtEl>
                                      </p:cBhvr>
                                    </p:animEffect>
                                    <p:animScale>
                                      <p:cBhvr>
                                        <p:cTn id="50" dur="500" autoRev="1" fill="hold"/>
                                        <p:tgtEl>
                                          <p:spTgt spid="50"/>
                                        </p:tgtEl>
                                      </p:cBhvr>
                                      <p:by x="105000" y="105000"/>
                                    </p:animScale>
                                  </p:childTnLst>
                                </p:cTn>
                              </p:par>
                            </p:childTnLst>
                          </p:cTn>
                        </p:par>
                        <p:par>
                          <p:cTn id="51" fill="hold">
                            <p:stCondLst>
                              <p:cond delay="1000"/>
                            </p:stCondLst>
                            <p:childTnLst>
                              <p:par>
                                <p:cTn id="52" presetID="10" presetClass="exit" presetSubtype="0" fill="hold" grpId="2" nodeType="afterEffect">
                                  <p:stCondLst>
                                    <p:cond delay="0"/>
                                  </p:stCondLst>
                                  <p:childTnLst>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childTnLst>
                          </p:cTn>
                        </p:par>
                        <p:par>
                          <p:cTn id="55" fill="hold">
                            <p:stCondLst>
                              <p:cond delay="1500"/>
                            </p:stCondLst>
                            <p:childTnLst>
                              <p:par>
                                <p:cTn id="56" presetID="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0-#ppt_w/2"/>
                                          </p:val>
                                        </p:tav>
                                        <p:tav tm="100000">
                                          <p:val>
                                            <p:strVal val="#ppt_x"/>
                                          </p:val>
                                        </p:tav>
                                      </p:tavLst>
                                    </p:anim>
                                    <p:anim calcmode="lin" valueType="num">
                                      <p:cBhvr additive="base">
                                        <p:cTn id="5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9" grpId="0" animBg="1"/>
      <p:bldP spid="49" grpId="1" animBg="1"/>
      <p:bldP spid="49" grpId="2" animBg="1"/>
      <p:bldP spid="50" grpId="0" animBg="1"/>
      <p:bldP spid="50" grpId="1" animBg="1"/>
      <p:bldP spid="50"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0" name="Picture 9"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36" name="Rectangle 35"/>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grpSp>
        <p:nvGrpSpPr>
          <p:cNvPr id="37" name="Group 36"/>
          <p:cNvGrpSpPr/>
          <p:nvPr/>
        </p:nvGrpSpPr>
        <p:grpSpPr>
          <a:xfrm>
            <a:off x="922337" y="672860"/>
            <a:ext cx="2579299" cy="5611408"/>
            <a:chOff x="922337" y="672860"/>
            <a:chExt cx="2579299" cy="5611408"/>
          </a:xfrm>
        </p:grpSpPr>
        <p:grpSp>
          <p:nvGrpSpPr>
            <p:cNvPr id="38" name="Group 37"/>
            <p:cNvGrpSpPr/>
            <p:nvPr/>
          </p:nvGrpSpPr>
          <p:grpSpPr>
            <a:xfrm>
              <a:off x="922337" y="672860"/>
              <a:ext cx="2579299" cy="5611408"/>
              <a:chOff x="465826" y="672860"/>
              <a:chExt cx="2579299" cy="5611408"/>
            </a:xfrm>
          </p:grpSpPr>
          <p:sp>
            <p:nvSpPr>
              <p:cNvPr id="42" name="Rectangle 41"/>
              <p:cNvSpPr/>
              <p:nvPr/>
            </p:nvSpPr>
            <p:spPr>
              <a:xfrm>
                <a:off x="465826" y="672860"/>
                <a:ext cx="2579299" cy="56114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44795" y="735402"/>
                <a:ext cx="2414066" cy="334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44795" y="1134706"/>
                <a:ext cx="593892" cy="4817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23407" y="1134704"/>
                <a:ext cx="1735454" cy="1565363"/>
              </a:xfrm>
              <a:prstGeom prst="rect">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23407" y="4390292"/>
                <a:ext cx="1735454" cy="1552756"/>
              </a:xfrm>
              <a:prstGeom prst="rect">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223407" y="2777706"/>
                <a:ext cx="1735454" cy="1544128"/>
              </a:xfrm>
              <a:prstGeom prst="rect">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48442" y="6023753"/>
                <a:ext cx="2414066" cy="1671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flipV="1">
              <a:off x="2656935" y="2417549"/>
              <a:ext cx="638355" cy="183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V="1">
              <a:off x="2656935" y="4070946"/>
              <a:ext cx="638355" cy="183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2674187" y="5666832"/>
              <a:ext cx="638355" cy="1833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77584" y="3930587"/>
            <a:ext cx="2944113" cy="2944113"/>
          </a:xfrm>
          <a:prstGeom prst="rect">
            <a:avLst/>
          </a:prstGeom>
        </p:spPr>
      </p:pic>
      <p:pic>
        <p:nvPicPr>
          <p:cNvPr id="50" name="Picture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52838" y="624103"/>
            <a:ext cx="2562045" cy="2562045"/>
          </a:xfrm>
          <a:prstGeom prst="rect">
            <a:avLst/>
          </a:prstGeom>
        </p:spPr>
      </p:pic>
      <p:pic>
        <p:nvPicPr>
          <p:cNvPr id="51" name="Picture 5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80238" y="2025896"/>
            <a:ext cx="3047748" cy="3047748"/>
          </a:xfrm>
          <a:prstGeom prst="rect">
            <a:avLst/>
          </a:prstGeom>
        </p:spPr>
      </p:pic>
      <p:sp>
        <p:nvSpPr>
          <p:cNvPr id="8" name="TextBox 7"/>
          <p:cNvSpPr txBox="1"/>
          <p:nvPr/>
        </p:nvSpPr>
        <p:spPr>
          <a:xfrm>
            <a:off x="-427"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63494" name="TextBox 8"/>
          <p:cNvSpPr txBox="1">
            <a:spLocks noChangeArrowheads="1"/>
          </p:cNvSpPr>
          <p:nvPr/>
        </p:nvSpPr>
        <p:spPr bwMode="auto">
          <a:xfrm>
            <a:off x="0" y="2505075"/>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Amplify </a:t>
            </a:r>
            <a:endParaRPr lang="en-US" sz="6000" dirty="0" smtClean="0">
              <a:solidFill>
                <a:schemeClr val="bg1"/>
              </a:solidFill>
              <a:latin typeface="Calibri" charset="0"/>
            </a:endParaRPr>
          </a:p>
          <a:p>
            <a:pPr algn="ctr" eaLnBrk="1" hangingPunct="1"/>
            <a:r>
              <a:rPr lang="en-US" sz="6000" dirty="0" smtClean="0">
                <a:solidFill>
                  <a:schemeClr val="bg1"/>
                </a:solidFill>
                <a:latin typeface="Calibri" charset="0"/>
              </a:rPr>
              <a:t>each </a:t>
            </a:r>
            <a:r>
              <a:rPr lang="en-US" sz="6000" dirty="0">
                <a:solidFill>
                  <a:schemeClr val="bg1"/>
                </a:solidFill>
                <a:latin typeface="Calibri" charset="0"/>
              </a:rPr>
              <a:t>opportunity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4" name="TextBox 33"/>
          <p:cNvSpPr txBox="1"/>
          <p:nvPr/>
        </p:nvSpPr>
        <p:spPr>
          <a:xfrm>
            <a:off x="5373"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65539" name="TextBox 34"/>
          <p:cNvSpPr txBox="1">
            <a:spLocks noChangeArrowheads="1"/>
          </p:cNvSpPr>
          <p:nvPr/>
        </p:nvSpPr>
        <p:spPr bwMode="auto">
          <a:xfrm>
            <a:off x="0" y="270510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00B0F0"/>
                </a:solidFill>
                <a:latin typeface="Calibri" charset="0"/>
              </a:rPr>
              <a:t>Do </a:t>
            </a:r>
            <a:r>
              <a:rPr lang="en-US" sz="4400" dirty="0">
                <a:solidFill>
                  <a:srgbClr val="00B0F0"/>
                </a:solidFill>
                <a:latin typeface="Calibri" charset="0"/>
              </a:rPr>
              <a:t>you </a:t>
            </a:r>
            <a:r>
              <a:rPr lang="en-US" sz="4400" dirty="0" smtClean="0">
                <a:solidFill>
                  <a:schemeClr val="bg1"/>
                </a:solidFill>
                <a:latin typeface="Calibri" charset="0"/>
              </a:rPr>
              <a:t>segment</a:t>
            </a:r>
          </a:p>
          <a:p>
            <a:pPr algn="ctr" eaLnBrk="1" hangingPunct="1"/>
            <a:r>
              <a:rPr lang="en-US" sz="4400" dirty="0" smtClean="0">
                <a:solidFill>
                  <a:srgbClr val="00B0F0"/>
                </a:solidFill>
                <a:latin typeface="Calibri" charset="0"/>
              </a:rPr>
              <a:t>your audience?</a:t>
            </a:r>
            <a:endParaRPr lang="en-US" sz="4400" dirty="0">
              <a:solidFill>
                <a:srgbClr val="00B0F0"/>
              </a:solidFill>
              <a:latin typeface="Calibri" charset="0"/>
            </a:endParaRPr>
          </a:p>
        </p:txBody>
      </p:sp>
      <p:pic>
        <p:nvPicPr>
          <p:cNvPr id="6" name="Picture 5"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5526" y="3571445"/>
            <a:ext cx="6095497" cy="3047748"/>
          </a:xfrm>
          <a:prstGeom prst="rect">
            <a:avLst/>
          </a:prstGeom>
        </p:spPr>
      </p:pic>
      <p:sp>
        <p:nvSpPr>
          <p:cNvPr id="11" name="TextBox 10"/>
          <p:cNvSpPr txBox="1"/>
          <p:nvPr/>
        </p:nvSpPr>
        <p:spPr>
          <a:xfrm>
            <a:off x="3171824" y="2287435"/>
            <a:ext cx="1845657"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Eyes</a:t>
            </a:r>
            <a:endParaRPr lang="en-US" sz="7200" dirty="0">
              <a:solidFill>
                <a:schemeClr val="bg1"/>
              </a:solidFill>
              <a:latin typeface="+mn-lt"/>
              <a:ea typeface="+mn-ea"/>
              <a:cs typeface="+mn-cs"/>
            </a:endParaRPr>
          </a:p>
        </p:txBody>
      </p:sp>
      <p:sp>
        <p:nvSpPr>
          <p:cNvPr id="8" name="TextBox 7"/>
          <p:cNvSpPr txBox="1"/>
          <p:nvPr/>
        </p:nvSpPr>
        <p:spPr>
          <a:xfrm>
            <a:off x="2552700" y="1795708"/>
            <a:ext cx="2464781" cy="769937"/>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Keep Your</a:t>
            </a:r>
            <a:endParaRPr lang="en-US" sz="4400" dirty="0">
              <a:solidFill>
                <a:srgbClr val="00B0F0"/>
              </a:solidFill>
              <a:latin typeface="+mn-lt"/>
              <a:ea typeface="+mn-ea"/>
              <a:cs typeface="+mn-cs"/>
            </a:endParaRPr>
          </a:p>
        </p:txBody>
      </p:sp>
      <p:sp>
        <p:nvSpPr>
          <p:cNvPr id="9" name="TextBox 8"/>
          <p:cNvSpPr txBox="1"/>
          <p:nvPr/>
        </p:nvSpPr>
        <p:spPr>
          <a:xfrm>
            <a:off x="1594345" y="3272450"/>
            <a:ext cx="3423137" cy="769441"/>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4400" dirty="0" smtClean="0">
                <a:solidFill>
                  <a:srgbClr val="00B0F0"/>
                </a:solidFill>
                <a:latin typeface="+mn-lt"/>
                <a:ea typeface="+mn-ea"/>
                <a:cs typeface="+mn-cs"/>
              </a:rPr>
              <a:t>Wide Open</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6" y="1890075"/>
            <a:ext cx="2158898" cy="2743200"/>
          </a:xfrm>
          <a:prstGeom prst="rect">
            <a:avLst/>
          </a:prstGeom>
        </p:spPr>
      </p:pic>
      <p:grpSp>
        <p:nvGrpSpPr>
          <p:cNvPr id="2" name="Group 1"/>
          <p:cNvGrpSpPr/>
          <p:nvPr/>
        </p:nvGrpSpPr>
        <p:grpSpPr>
          <a:xfrm>
            <a:off x="5017482" y="3608583"/>
            <a:ext cx="2774940" cy="741886"/>
            <a:chOff x="5017482" y="3608583"/>
            <a:chExt cx="2774940" cy="741886"/>
          </a:xfrm>
        </p:grpSpPr>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437242" y="3608583"/>
              <a:ext cx="355180" cy="741886"/>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17482" y="3608583"/>
              <a:ext cx="423019" cy="741886"/>
            </a:xfrm>
            <a:prstGeom prst="rect">
              <a:avLst/>
            </a:prstGeom>
          </p:spPr>
        </p:pic>
      </p:grpSp>
      <p:sp>
        <p:nvSpPr>
          <p:cNvPr id="16" name="Rectangle 15"/>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751090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nodeType="withEffect">
                                  <p:stCondLst>
                                    <p:cond delay="100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2500"/>
                            </p:stCondLst>
                            <p:childTnLst>
                              <p:par>
                                <p:cTn id="23" presetID="1" presetClass="exit" presetSubtype="0" fill="hold" nodeType="afterEffect">
                                  <p:stCondLst>
                                    <p:cond delay="500"/>
                                  </p:stCondLst>
                                  <p:childTnLst>
                                    <p:set>
                                      <p:cBhvr>
                                        <p:cTn id="24" dur="1" fill="hold">
                                          <p:stCondLst>
                                            <p:cond delay="0"/>
                                          </p:stCondLst>
                                        </p:cTn>
                                        <p:tgtEl>
                                          <p:spTgt spid="2"/>
                                        </p:tgtEl>
                                        <p:attrNameLst>
                                          <p:attrName>style.visibility</p:attrName>
                                        </p:attrNameLst>
                                      </p:cBhvr>
                                      <p:to>
                                        <p:strVal val="hidden"/>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9" name="TextBox 8"/>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526" y="3571445"/>
            <a:ext cx="6095497" cy="3047748"/>
          </a:xfrm>
          <a:prstGeom prst="rect">
            <a:avLst/>
          </a:prstGeom>
        </p:spPr>
      </p:pic>
      <p:pic>
        <p:nvPicPr>
          <p:cNvPr id="25" name="Picture 24"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3" name="TextBox 12"/>
          <p:cNvSpPr txBox="1">
            <a:spLocks noChangeArrowheads="1"/>
          </p:cNvSpPr>
          <p:nvPr/>
        </p:nvSpPr>
        <p:spPr bwMode="auto">
          <a:xfrm>
            <a:off x="1463675" y="3248819"/>
            <a:ext cx="7680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Understand </a:t>
            </a:r>
            <a:r>
              <a:rPr lang="en-US" sz="4400" dirty="0" smtClean="0">
                <a:solidFill>
                  <a:schemeClr val="bg1"/>
                </a:solidFill>
                <a:latin typeface="Calibri" charset="0"/>
              </a:rPr>
              <a:t>challenges &amp; </a:t>
            </a:r>
            <a:r>
              <a:rPr lang="en-US" sz="4400" dirty="0">
                <a:solidFill>
                  <a:schemeClr val="bg1"/>
                </a:solidFill>
                <a:latin typeface="Calibri" charset="0"/>
              </a:rPr>
              <a:t>needs</a:t>
            </a:r>
          </a:p>
        </p:txBody>
      </p:sp>
      <p:sp>
        <p:nvSpPr>
          <p:cNvPr id="14" name="TextBox 13"/>
          <p:cNvSpPr txBox="1">
            <a:spLocks noChangeArrowheads="1"/>
          </p:cNvSpPr>
          <p:nvPr/>
        </p:nvSpPr>
        <p:spPr bwMode="auto">
          <a:xfrm>
            <a:off x="0" y="4596607"/>
            <a:ext cx="6991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chemeClr val="bg1"/>
                </a:solidFill>
                <a:latin typeface="Calibri" charset="0"/>
              </a:rPr>
              <a:t>Optimize customer service</a:t>
            </a:r>
          </a:p>
        </p:txBody>
      </p:sp>
      <p:sp>
        <p:nvSpPr>
          <p:cNvPr id="15" name="TextBox 14"/>
          <p:cNvSpPr txBox="1">
            <a:spLocks noChangeArrowheads="1"/>
          </p:cNvSpPr>
          <p:nvPr/>
        </p:nvSpPr>
        <p:spPr bwMode="auto">
          <a:xfrm>
            <a:off x="3544888" y="668338"/>
            <a:ext cx="55991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Know your customers</a:t>
            </a:r>
          </a:p>
        </p:txBody>
      </p:sp>
      <p:sp>
        <p:nvSpPr>
          <p:cNvPr id="17" name="TextBox 16"/>
          <p:cNvSpPr txBox="1">
            <a:spLocks noChangeArrowheads="1"/>
          </p:cNvSpPr>
          <p:nvPr/>
        </p:nvSpPr>
        <p:spPr bwMode="auto">
          <a:xfrm>
            <a:off x="0" y="1897063"/>
            <a:ext cx="5740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Discover new ideas</a:t>
            </a:r>
          </a:p>
        </p:txBody>
      </p:sp>
      <p:sp>
        <p:nvSpPr>
          <p:cNvPr id="20" name="Rectangle 19"/>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with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nodeType="withGroup">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nodeType="withGroup">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5" name="TextBox 34"/>
          <p:cNvSpPr txBox="1"/>
          <p:nvPr/>
        </p:nvSpPr>
        <p:spPr>
          <a:xfrm>
            <a:off x="5373"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37" name="Picture 3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526" y="3571445"/>
            <a:ext cx="6095497" cy="3047748"/>
          </a:xfrm>
          <a:prstGeom prst="rect">
            <a:avLst/>
          </a:prstGeom>
        </p:spPr>
      </p:pic>
      <p:pic>
        <p:nvPicPr>
          <p:cNvPr id="6" name="Picture 5"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38" name="Rectangle 37"/>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grpSp>
        <p:nvGrpSpPr>
          <p:cNvPr id="4" name="Group 3"/>
          <p:cNvGrpSpPr/>
          <p:nvPr/>
        </p:nvGrpSpPr>
        <p:grpSpPr>
          <a:xfrm>
            <a:off x="-3043183" y="1044690"/>
            <a:ext cx="11782970" cy="5865065"/>
            <a:chOff x="-3043183" y="992934"/>
            <a:chExt cx="11782970" cy="5865065"/>
          </a:xfrm>
        </p:grpSpPr>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43183" y="992934"/>
              <a:ext cx="11782970" cy="5865065"/>
            </a:xfrm>
            <a:prstGeom prst="rect">
              <a:avLst/>
            </a:prstGeom>
          </p:spPr>
        </p:pic>
        <p:sp>
          <p:nvSpPr>
            <p:cNvPr id="3" name="Rounded Rectangle 2"/>
            <p:cNvSpPr/>
            <p:nvPr/>
          </p:nvSpPr>
          <p:spPr>
            <a:xfrm>
              <a:off x="2691442" y="1112808"/>
              <a:ext cx="1949569" cy="116456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p:nvSpPr>
        <p:spPr>
          <a:xfrm>
            <a:off x="2265533" y="4834108"/>
            <a:ext cx="582769" cy="211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23859"/>
                </a:solidFill>
              </a:rPr>
              <a:t>TEMP</a:t>
            </a:r>
            <a:endParaRPr lang="en-US" sz="1200" b="1" dirty="0">
              <a:solidFill>
                <a:srgbClr val="123859"/>
              </a:solidFill>
            </a:endParaRPr>
          </a:p>
        </p:txBody>
      </p:sp>
      <p:sp>
        <p:nvSpPr>
          <p:cNvPr id="15" name="Rounded Rectangle 14"/>
          <p:cNvSpPr/>
          <p:nvPr/>
        </p:nvSpPr>
        <p:spPr>
          <a:xfrm>
            <a:off x="3034049" y="4834108"/>
            <a:ext cx="582769" cy="211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23859"/>
                </a:solidFill>
              </a:rPr>
              <a:t>FUEL</a:t>
            </a:r>
            <a:endParaRPr lang="en-US" sz="1200" b="1" dirty="0">
              <a:solidFill>
                <a:srgbClr val="123859"/>
              </a:solidFill>
            </a:endParaRPr>
          </a:p>
        </p:txBody>
      </p:sp>
      <p:sp>
        <p:nvSpPr>
          <p:cNvPr id="16" name="Rounded Rectangle 15"/>
          <p:cNvSpPr/>
          <p:nvPr/>
        </p:nvSpPr>
        <p:spPr>
          <a:xfrm>
            <a:off x="3802565" y="4834108"/>
            <a:ext cx="465193" cy="211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23859"/>
                </a:solidFill>
              </a:rPr>
              <a:t>OIL</a:t>
            </a:r>
            <a:endParaRPr lang="en-US" sz="1200" b="1" dirty="0">
              <a:solidFill>
                <a:srgbClr val="123859"/>
              </a:solidFill>
            </a:endParaRPr>
          </a:p>
        </p:txBody>
      </p:sp>
      <p:sp>
        <p:nvSpPr>
          <p:cNvPr id="17" name="Rounded Rectangle 16"/>
          <p:cNvSpPr/>
          <p:nvPr/>
        </p:nvSpPr>
        <p:spPr>
          <a:xfrm>
            <a:off x="4453505" y="4834108"/>
            <a:ext cx="676732" cy="211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23859"/>
                </a:solidFill>
              </a:rPr>
              <a:t>BRAKE</a:t>
            </a:r>
            <a:endParaRPr lang="en-US" sz="1200" b="1" dirty="0">
              <a:solidFill>
                <a:srgbClr val="123859"/>
              </a:solidFill>
            </a:endParaRPr>
          </a:p>
        </p:txBody>
      </p:sp>
      <p:sp>
        <p:nvSpPr>
          <p:cNvPr id="18" name="Rounded Rectangle 17"/>
          <p:cNvSpPr/>
          <p:nvPr/>
        </p:nvSpPr>
        <p:spPr>
          <a:xfrm>
            <a:off x="5315984" y="4834108"/>
            <a:ext cx="735168" cy="211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23859"/>
                </a:solidFill>
              </a:rPr>
              <a:t>ENGINE</a:t>
            </a:r>
            <a:endParaRPr lang="en-US" sz="1200" b="1" dirty="0">
              <a:solidFill>
                <a:srgbClr val="123859"/>
              </a:solidFill>
            </a:endParaRPr>
          </a:p>
        </p:txBody>
      </p:sp>
      <p:sp>
        <p:nvSpPr>
          <p:cNvPr id="19" name="Rounded Rectangle 18"/>
          <p:cNvSpPr/>
          <p:nvPr/>
        </p:nvSpPr>
        <p:spPr>
          <a:xfrm>
            <a:off x="6236898" y="4834108"/>
            <a:ext cx="404534" cy="211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23859"/>
                </a:solidFill>
              </a:rPr>
              <a:t>AC</a:t>
            </a:r>
            <a:endParaRPr lang="en-US" sz="1200" b="1" dirty="0">
              <a:solidFill>
                <a:srgbClr val="123859"/>
              </a:solidFill>
            </a:endParaRPr>
          </a:p>
        </p:txBody>
      </p:sp>
      <p:sp>
        <p:nvSpPr>
          <p:cNvPr id="5" name="TextBox 4"/>
          <p:cNvSpPr txBox="1"/>
          <p:nvPr/>
        </p:nvSpPr>
        <p:spPr>
          <a:xfrm>
            <a:off x="2803650" y="1516014"/>
            <a:ext cx="1725152" cy="461665"/>
          </a:xfrm>
          <a:prstGeom prst="rect">
            <a:avLst/>
          </a:prstGeom>
          <a:noFill/>
        </p:spPr>
        <p:txBody>
          <a:bodyPr wrap="none" rtlCol="0">
            <a:spAutoFit/>
          </a:bodyPr>
          <a:lstStyle/>
          <a:p>
            <a:pPr algn="ctr"/>
            <a:r>
              <a:rPr lang="en-US" b="1" dirty="0" smtClean="0">
                <a:solidFill>
                  <a:srgbClr val="123859"/>
                </a:solidFill>
              </a:rPr>
              <a:t>MEASURE</a:t>
            </a:r>
            <a:endParaRPr lang="en-US" sz="3600" b="1" dirty="0" smtClean="0">
              <a:solidFill>
                <a:srgbClr val="123859"/>
              </a:solidFill>
            </a:endParaRPr>
          </a:p>
        </p:txBody>
      </p:sp>
      <p:sp>
        <p:nvSpPr>
          <p:cNvPr id="23" name="TextBox 22"/>
          <p:cNvSpPr txBox="1"/>
          <p:nvPr/>
        </p:nvSpPr>
        <p:spPr>
          <a:xfrm>
            <a:off x="2898418" y="1512985"/>
            <a:ext cx="1518364" cy="461665"/>
          </a:xfrm>
          <a:prstGeom prst="rect">
            <a:avLst/>
          </a:prstGeom>
          <a:noFill/>
        </p:spPr>
        <p:txBody>
          <a:bodyPr wrap="none" rtlCol="0">
            <a:spAutoFit/>
          </a:bodyPr>
          <a:lstStyle/>
          <a:p>
            <a:pPr algn="ctr"/>
            <a:r>
              <a:rPr lang="en-US" b="1" dirty="0" smtClean="0">
                <a:solidFill>
                  <a:srgbClr val="123859"/>
                </a:solidFill>
              </a:rPr>
              <a:t>ENGAGE</a:t>
            </a:r>
            <a:endParaRPr lang="en-US" sz="3600" b="1" dirty="0" smtClean="0">
              <a:solidFill>
                <a:srgbClr val="123859"/>
              </a:solidFill>
            </a:endParaRPr>
          </a:p>
        </p:txBody>
      </p:sp>
      <p:sp>
        <p:nvSpPr>
          <p:cNvPr id="24" name="TextBox 23"/>
          <p:cNvSpPr txBox="1"/>
          <p:nvPr/>
        </p:nvSpPr>
        <p:spPr>
          <a:xfrm>
            <a:off x="3045647" y="1515878"/>
            <a:ext cx="1245854" cy="461665"/>
          </a:xfrm>
          <a:prstGeom prst="rect">
            <a:avLst/>
          </a:prstGeom>
          <a:noFill/>
        </p:spPr>
        <p:txBody>
          <a:bodyPr wrap="none" rtlCol="0">
            <a:spAutoFit/>
          </a:bodyPr>
          <a:lstStyle/>
          <a:p>
            <a:pPr algn="ctr"/>
            <a:r>
              <a:rPr lang="en-US" b="1" dirty="0" smtClean="0">
                <a:solidFill>
                  <a:srgbClr val="123859"/>
                </a:solidFill>
              </a:rPr>
              <a:t>LEARN</a:t>
            </a:r>
            <a:endParaRPr lang="en-US" sz="3600" b="1" dirty="0" smtClean="0">
              <a:solidFill>
                <a:srgbClr val="123859"/>
              </a:solidFill>
            </a:endParaRPr>
          </a:p>
        </p:txBody>
      </p:sp>
      <p:sp>
        <p:nvSpPr>
          <p:cNvPr id="25" name="TextBox 24"/>
          <p:cNvSpPr txBox="1"/>
          <p:nvPr/>
        </p:nvSpPr>
        <p:spPr>
          <a:xfrm>
            <a:off x="2807216" y="1513799"/>
            <a:ext cx="1741182" cy="461665"/>
          </a:xfrm>
          <a:prstGeom prst="rect">
            <a:avLst/>
          </a:prstGeom>
          <a:noFill/>
        </p:spPr>
        <p:txBody>
          <a:bodyPr wrap="none" rtlCol="0">
            <a:spAutoFit/>
          </a:bodyPr>
          <a:lstStyle/>
          <a:p>
            <a:pPr algn="ctr"/>
            <a:r>
              <a:rPr lang="en-US" b="1" dirty="0" smtClean="0">
                <a:solidFill>
                  <a:srgbClr val="123859"/>
                </a:solidFill>
              </a:rPr>
              <a:t>INTERACT</a:t>
            </a:r>
            <a:endParaRPr lang="en-US" sz="3600" b="1" dirty="0" smtClean="0">
              <a:solidFill>
                <a:srgbClr val="123859"/>
              </a:solidFill>
            </a:endParaRPr>
          </a:p>
        </p:txBody>
      </p:sp>
    </p:spTree>
    <p:extLst>
      <p:ext uri="{BB962C8B-B14F-4D97-AF65-F5344CB8AC3E}">
        <p14:creationId xmlns:p14="http://schemas.microsoft.com/office/powerpoint/2010/main" val="1232598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35" presetClass="emph" presetSubtype="0" repeatCount="indefinite" fill="hold" grpId="1" nodeType="withEffect">
                                  <p:stCondLst>
                                    <p:cond delay="0"/>
                                  </p:stCondLst>
                                  <p:childTnLst>
                                    <p:anim calcmode="discrete" valueType="str">
                                      <p:cBhvr>
                                        <p:cTn id="15" dur="1000" fill="hold"/>
                                        <p:tgtEl>
                                          <p:spTgt spid="18"/>
                                        </p:tgtEl>
                                        <p:attrNameLst>
                                          <p:attrName>style.visibility</p:attrName>
                                        </p:attrNameLst>
                                      </p:cBhvr>
                                      <p:tavLst>
                                        <p:tav tm="0">
                                          <p:val>
                                            <p:strVal val="hidden"/>
                                          </p:val>
                                        </p:tav>
                                        <p:tav tm="50000">
                                          <p:val>
                                            <p:strVal val="visible"/>
                                          </p:val>
                                        </p:tav>
                                      </p:tavLst>
                                    </p:anim>
                                  </p:childTnLst>
                                </p:cTn>
                              </p:par>
                            </p:childTnLst>
                          </p:cTn>
                        </p:par>
                        <p:par>
                          <p:cTn id="16" fill="hold">
                            <p:stCondLst>
                              <p:cond delay="1000"/>
                            </p:stCondLst>
                            <p:childTnLst>
                              <p:par>
                                <p:cTn id="17" presetID="1" presetClass="entr" presetSubtype="0" fill="hold" grpId="0" nodeType="afterEffect">
                                  <p:stCondLst>
                                    <p:cond delay="1500"/>
                                  </p:stCondLst>
                                  <p:childTnLst>
                                    <p:set>
                                      <p:cBhvr>
                                        <p:cTn id="18" dur="1" fill="hold">
                                          <p:stCondLst>
                                            <p:cond delay="0"/>
                                          </p:stCondLst>
                                        </p:cTn>
                                        <p:tgtEl>
                                          <p:spTgt spid="17"/>
                                        </p:tgtEl>
                                        <p:attrNameLst>
                                          <p:attrName>style.visibility</p:attrName>
                                        </p:attrNameLst>
                                      </p:cBhvr>
                                      <p:to>
                                        <p:strVal val="visible"/>
                                      </p:to>
                                    </p:set>
                                  </p:childTnLst>
                                </p:cTn>
                              </p:par>
                              <p:par>
                                <p:cTn id="19" presetID="35" presetClass="emph" presetSubtype="0" repeatCount="2000" fill="hold" grpId="1" nodeType="withEffect">
                                  <p:stCondLst>
                                    <p:cond delay="1500"/>
                                  </p:stCondLst>
                                  <p:childTnLst>
                                    <p:anim calcmode="discrete" valueType="str">
                                      <p:cBhvr>
                                        <p:cTn id="20" dur="1000" fill="hold"/>
                                        <p:tgtEl>
                                          <p:spTgt spid="17"/>
                                        </p:tgtEl>
                                        <p:attrNameLst>
                                          <p:attrName>style.visibility</p:attrName>
                                        </p:attrNameLst>
                                      </p:cBhvr>
                                      <p:tavLst>
                                        <p:tav tm="0">
                                          <p:val>
                                            <p:strVal val="hidden"/>
                                          </p:val>
                                        </p:tav>
                                        <p:tav tm="50000">
                                          <p:val>
                                            <p:strVal val="visible"/>
                                          </p:val>
                                        </p:tav>
                                      </p:tavLst>
                                    </p:anim>
                                  </p:childTnLst>
                                </p:cTn>
                              </p:par>
                            </p:childTnLst>
                          </p:cTn>
                        </p:par>
                        <p:par>
                          <p:cTn id="21" fill="hold">
                            <p:stCondLst>
                              <p:cond delay="4500"/>
                            </p:stCondLst>
                            <p:childTnLst>
                              <p:par>
                                <p:cTn id="22" presetID="1" presetClass="entr" presetSubtype="0" fill="hold" grpId="0" nodeType="afterEffect">
                                  <p:stCondLst>
                                    <p:cond delay="300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3000"/>
                                  </p:stCondLst>
                                  <p:childTnLst>
                                    <p:set>
                                      <p:cBhvr>
                                        <p:cTn id="25" dur="1" fill="hold">
                                          <p:stCondLst>
                                            <p:cond delay="0"/>
                                          </p:stCondLst>
                                        </p:cTn>
                                        <p:tgtEl>
                                          <p:spTgt spid="16"/>
                                        </p:tgtEl>
                                        <p:attrNameLst>
                                          <p:attrName>style.visibility</p:attrName>
                                        </p:attrNameLst>
                                      </p:cBhvr>
                                      <p:to>
                                        <p:strVal val="visible"/>
                                      </p:to>
                                    </p:set>
                                  </p:childTnLst>
                                </p:cTn>
                              </p:par>
                              <p:par>
                                <p:cTn id="26" presetID="35" presetClass="emph" presetSubtype="0" repeatCount="3000" fill="hold" grpId="1" nodeType="withEffect">
                                  <p:stCondLst>
                                    <p:cond delay="3000"/>
                                  </p:stCondLst>
                                  <p:childTnLst>
                                    <p:anim calcmode="discrete" valueType="str">
                                      <p:cBhvr>
                                        <p:cTn id="27" dur="1000" fill="hold"/>
                                        <p:tgtEl>
                                          <p:spTgt spid="2"/>
                                        </p:tgtEl>
                                        <p:attrNameLst>
                                          <p:attrName>style.visibility</p:attrName>
                                        </p:attrNameLst>
                                      </p:cBhvr>
                                      <p:tavLst>
                                        <p:tav tm="0">
                                          <p:val>
                                            <p:strVal val="hidden"/>
                                          </p:val>
                                        </p:tav>
                                        <p:tav tm="50000">
                                          <p:val>
                                            <p:strVal val="visible"/>
                                          </p:val>
                                        </p:tav>
                                      </p:tavLst>
                                    </p:anim>
                                  </p:childTnLst>
                                </p:cTn>
                              </p:par>
                              <p:par>
                                <p:cTn id="28" presetID="35" presetClass="emph" presetSubtype="0" repeatCount="2000" fill="hold" grpId="1" nodeType="withEffect">
                                  <p:stCondLst>
                                    <p:cond delay="3000"/>
                                  </p:stCondLst>
                                  <p:childTnLst>
                                    <p:anim calcmode="discrete" valueType="str">
                                      <p:cBhvr>
                                        <p:cTn id="29" dur="1000" fill="hold"/>
                                        <p:tgtEl>
                                          <p:spTgt spid="16"/>
                                        </p:tgtEl>
                                        <p:attrNameLst>
                                          <p:attrName>style.visibility</p:attrName>
                                        </p:attrNameLst>
                                      </p:cBhvr>
                                      <p:tavLst>
                                        <p:tav tm="0">
                                          <p:val>
                                            <p:strVal val="hidden"/>
                                          </p:val>
                                        </p:tav>
                                        <p:tav tm="50000">
                                          <p:val>
                                            <p:strVal val="visible"/>
                                          </p:val>
                                        </p:tav>
                                      </p:tavLst>
                                    </p:anim>
                                  </p:childTnLst>
                                </p:cTn>
                              </p:par>
                            </p:childTnLst>
                          </p:cTn>
                        </p:par>
                        <p:par>
                          <p:cTn id="30" fill="hold">
                            <p:stCondLst>
                              <p:cond delay="10500"/>
                            </p:stCondLst>
                            <p:childTnLst>
                              <p:par>
                                <p:cTn id="31" presetID="1"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10500"/>
                            </p:stCondLst>
                            <p:childTnLst>
                              <p:par>
                                <p:cTn id="34" presetID="1"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35" presetClass="emph" presetSubtype="0" fill="hold" grpId="1" nodeType="withEffect">
                                  <p:stCondLst>
                                    <p:cond delay="0"/>
                                  </p:stCondLst>
                                  <p:childTnLst>
                                    <p:anim calcmode="discrete" valueType="str">
                                      <p:cBhvr>
                                        <p:cTn id="37"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4"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grpId="1" nodeType="clickEffect">
                                  <p:stCondLst>
                                    <p:cond delay="0"/>
                                  </p:stCondLst>
                                  <p:childTnLst>
                                    <p:animEffect transition="out" filter="randombar(horizontal)">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14" presetClass="entr" presetSubtype="1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randombar(horizont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4" presetClass="entr" presetSubtype="1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randombar(horizontal)">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P spid="15" grpId="1" animBg="1"/>
      <p:bldP spid="16" grpId="0" animBg="1"/>
      <p:bldP spid="16" grpId="1" animBg="1"/>
      <p:bldP spid="17" grpId="0" animBg="1"/>
      <p:bldP spid="17" grpId="1" animBg="1"/>
      <p:bldP spid="18" grpId="0" animBg="1"/>
      <p:bldP spid="18" grpId="1" animBg="1"/>
      <p:bldP spid="19" grpId="0" animBg="1"/>
      <p:bldP spid="5" grpId="0"/>
      <p:bldP spid="5" grpId="1"/>
      <p:bldP spid="23" grpId="0"/>
      <p:bldP spid="23" grpId="1"/>
      <p:bldP spid="24" grpId="0"/>
      <p:bldP spid="24" grpId="1"/>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grpSp>
        <p:nvGrpSpPr>
          <p:cNvPr id="8" name="Group 7"/>
          <p:cNvGrpSpPr/>
          <p:nvPr/>
        </p:nvGrpSpPr>
        <p:grpSpPr>
          <a:xfrm>
            <a:off x="-3043183" y="1044690"/>
            <a:ext cx="11782970" cy="5865065"/>
            <a:chOff x="-3043183" y="992934"/>
            <a:chExt cx="11782970" cy="5865065"/>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3183" y="992934"/>
              <a:ext cx="11782970" cy="5865065"/>
            </a:xfrm>
            <a:prstGeom prst="rect">
              <a:avLst/>
            </a:prstGeom>
          </p:spPr>
        </p:pic>
        <p:sp>
          <p:nvSpPr>
            <p:cNvPr id="10" name="Rounded Rectangle 9"/>
            <p:cNvSpPr/>
            <p:nvPr/>
          </p:nvSpPr>
          <p:spPr>
            <a:xfrm>
              <a:off x="2691442" y="1112808"/>
              <a:ext cx="1949569" cy="116456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96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6" name="Picture 5"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71686" name="TextBox 32"/>
          <p:cNvSpPr txBox="1">
            <a:spLocks noChangeArrowheads="1"/>
          </p:cNvSpPr>
          <p:nvPr/>
        </p:nvSpPr>
        <p:spPr bwMode="auto">
          <a:xfrm>
            <a:off x="-6350" y="2524125"/>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Improve </a:t>
            </a:r>
            <a:endParaRPr lang="en-US" sz="6000" dirty="0" smtClean="0">
              <a:solidFill>
                <a:schemeClr val="bg1"/>
              </a:solidFill>
              <a:latin typeface="Calibri" charset="0"/>
            </a:endParaRPr>
          </a:p>
          <a:p>
            <a:pPr algn="ctr" eaLnBrk="1" hangingPunct="1"/>
            <a:r>
              <a:rPr lang="en-US" sz="6000" dirty="0" smtClean="0">
                <a:solidFill>
                  <a:schemeClr val="bg1"/>
                </a:solidFill>
                <a:latin typeface="Calibri" charset="0"/>
              </a:rPr>
              <a:t>loyalty </a:t>
            </a:r>
            <a:r>
              <a:rPr lang="en-US" sz="6000" dirty="0">
                <a:solidFill>
                  <a:schemeClr val="bg1"/>
                </a:solidFill>
                <a:latin typeface="Calibri" charset="0"/>
              </a:rPr>
              <a:t>&amp; retention</a:t>
            </a:r>
          </a:p>
        </p:txBody>
      </p:sp>
      <p:sp>
        <p:nvSpPr>
          <p:cNvPr id="41" name="Rectangle 4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259161323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25" name="Picture 24"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TextBox 10"/>
          <p:cNvSpPr txBox="1"/>
          <p:nvPr/>
        </p:nvSpPr>
        <p:spPr>
          <a:xfrm>
            <a:off x="619125" y="2565645"/>
            <a:ext cx="4455507"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n-lt"/>
                <a:ea typeface="+mn-ea"/>
                <a:cs typeface="+mn-cs"/>
              </a:rPr>
              <a:t>Continuous</a:t>
            </a:r>
            <a:endParaRPr lang="en-US" sz="7200" dirty="0">
              <a:solidFill>
                <a:schemeClr val="bg1"/>
              </a:solidFill>
              <a:latin typeface="+mn-lt"/>
              <a:ea typeface="+mn-ea"/>
              <a:cs typeface="+mn-cs"/>
            </a:endParaRPr>
          </a:p>
        </p:txBody>
      </p:sp>
      <p:sp>
        <p:nvSpPr>
          <p:cNvPr id="8" name="TextBox 7"/>
          <p:cNvSpPr txBox="1"/>
          <p:nvPr/>
        </p:nvSpPr>
        <p:spPr>
          <a:xfrm>
            <a:off x="4000500" y="2073918"/>
            <a:ext cx="1016981" cy="769937"/>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Get</a:t>
            </a:r>
            <a:endParaRPr lang="en-US" sz="4400" dirty="0">
              <a:solidFill>
                <a:srgbClr val="00B0F0"/>
              </a:solidFill>
              <a:latin typeface="+mn-lt"/>
              <a:ea typeface="+mn-ea"/>
              <a:cs typeface="+mn-cs"/>
            </a:endParaRPr>
          </a:p>
        </p:txBody>
      </p:sp>
      <p:sp>
        <p:nvSpPr>
          <p:cNvPr id="9" name="TextBox 8"/>
          <p:cNvSpPr txBox="1"/>
          <p:nvPr/>
        </p:nvSpPr>
        <p:spPr>
          <a:xfrm>
            <a:off x="1594345" y="3550660"/>
            <a:ext cx="3423137" cy="769441"/>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4400" dirty="0" smtClean="0">
                <a:solidFill>
                  <a:srgbClr val="00B0F0"/>
                </a:solidFill>
                <a:latin typeface="+mn-lt"/>
                <a:ea typeface="+mn-ea"/>
                <a:cs typeface="+mn-cs"/>
              </a:rPr>
              <a:t>Permission</a:t>
            </a:r>
            <a:endParaRPr lang="en-US" sz="4400" dirty="0">
              <a:solidFill>
                <a:srgbClr val="00B0F0"/>
              </a:solidFill>
              <a:latin typeface="+mn-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6" y="2182225"/>
            <a:ext cx="2158899" cy="2158899"/>
          </a:xfrm>
          <a:prstGeom prst="rect">
            <a:avLst/>
          </a:prstGeom>
        </p:spPr>
      </p:pic>
      <p:sp>
        <p:nvSpPr>
          <p:cNvPr id="13" name="Rectangle 12"/>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73054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11724"/>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33" name="TextBox 32"/>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0" name="Picture 9"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30752" name="TextBox 48"/>
          <p:cNvSpPr txBox="1">
            <a:spLocks noChangeArrowheads="1"/>
          </p:cNvSpPr>
          <p:nvPr/>
        </p:nvSpPr>
        <p:spPr bwMode="auto">
          <a:xfrm>
            <a:off x="732565" y="1604218"/>
            <a:ext cx="82216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smtClean="0">
                <a:solidFill>
                  <a:srgbClr val="00B0F0"/>
                </a:solidFill>
                <a:latin typeface="Calibri" charset="0"/>
              </a:rPr>
              <a:t>“</a:t>
            </a:r>
            <a:r>
              <a:rPr lang="en-US" sz="3600" i="1" dirty="0">
                <a:solidFill>
                  <a:schemeClr val="bg1"/>
                </a:solidFill>
                <a:latin typeface="+mn-lt"/>
              </a:rPr>
              <a:t>Permission marketing is the </a:t>
            </a:r>
            <a:r>
              <a:rPr lang="en-US" sz="3600" i="1" dirty="0" smtClean="0">
                <a:solidFill>
                  <a:schemeClr val="bg1"/>
                </a:solidFill>
                <a:latin typeface="+mn-lt"/>
              </a:rPr>
              <a:t>privilege </a:t>
            </a:r>
          </a:p>
          <a:p>
            <a:pPr eaLnBrk="1" hangingPunct="1"/>
            <a:r>
              <a:rPr lang="en-US" sz="3600" i="1" dirty="0" smtClean="0">
                <a:solidFill>
                  <a:schemeClr val="bg1"/>
                </a:solidFill>
                <a:latin typeface="+mn-lt"/>
              </a:rPr>
              <a:t>  (</a:t>
            </a:r>
            <a:r>
              <a:rPr lang="en-US" sz="3600" i="1" dirty="0">
                <a:solidFill>
                  <a:schemeClr val="bg1"/>
                </a:solidFill>
                <a:latin typeface="+mn-lt"/>
              </a:rPr>
              <a:t>not the right) of delivering </a:t>
            </a:r>
            <a:r>
              <a:rPr lang="en-US" sz="3600" i="1" dirty="0" smtClean="0">
                <a:solidFill>
                  <a:schemeClr val="bg1"/>
                </a:solidFill>
                <a:latin typeface="+mn-lt"/>
              </a:rPr>
              <a:t>anticipated</a:t>
            </a:r>
            <a:r>
              <a:rPr lang="en-US" sz="3600" i="1" dirty="0">
                <a:solidFill>
                  <a:schemeClr val="bg1"/>
                </a:solidFill>
                <a:latin typeface="+mn-lt"/>
              </a:rPr>
              <a:t>, </a:t>
            </a:r>
            <a:endParaRPr lang="en-US" sz="3600" i="1" dirty="0" smtClean="0">
              <a:solidFill>
                <a:schemeClr val="bg1"/>
              </a:solidFill>
              <a:latin typeface="+mn-lt"/>
            </a:endParaRPr>
          </a:p>
          <a:p>
            <a:pPr eaLnBrk="1" hangingPunct="1"/>
            <a:r>
              <a:rPr lang="en-US" sz="3600" i="1" dirty="0" smtClean="0">
                <a:solidFill>
                  <a:schemeClr val="bg1"/>
                </a:solidFill>
                <a:latin typeface="+mn-lt"/>
              </a:rPr>
              <a:t>  personal </a:t>
            </a:r>
            <a:r>
              <a:rPr lang="en-US" sz="3600" i="1" dirty="0">
                <a:solidFill>
                  <a:schemeClr val="bg1"/>
                </a:solidFill>
                <a:latin typeface="+mn-lt"/>
              </a:rPr>
              <a:t>and relevant </a:t>
            </a:r>
            <a:r>
              <a:rPr lang="en-US" sz="3600" i="1" dirty="0" smtClean="0">
                <a:solidFill>
                  <a:schemeClr val="bg1"/>
                </a:solidFill>
                <a:latin typeface="+mn-lt"/>
              </a:rPr>
              <a:t>messages </a:t>
            </a:r>
            <a:r>
              <a:rPr lang="en-US" sz="3600" i="1" dirty="0">
                <a:solidFill>
                  <a:schemeClr val="bg1"/>
                </a:solidFill>
                <a:latin typeface="+mn-lt"/>
              </a:rPr>
              <a:t>to </a:t>
            </a:r>
            <a:endParaRPr lang="en-US" sz="3600" i="1" dirty="0" smtClean="0">
              <a:solidFill>
                <a:schemeClr val="bg1"/>
              </a:solidFill>
              <a:latin typeface="+mn-lt"/>
            </a:endParaRPr>
          </a:p>
          <a:p>
            <a:pPr eaLnBrk="1" hangingPunct="1"/>
            <a:r>
              <a:rPr lang="en-US" sz="3600" i="1" dirty="0" smtClean="0">
                <a:solidFill>
                  <a:schemeClr val="bg1"/>
                </a:solidFill>
                <a:latin typeface="+mn-lt"/>
              </a:rPr>
              <a:t>  people </a:t>
            </a:r>
            <a:r>
              <a:rPr lang="en-US" sz="3600" i="1" dirty="0">
                <a:solidFill>
                  <a:schemeClr val="bg1"/>
                </a:solidFill>
                <a:latin typeface="+mn-lt"/>
              </a:rPr>
              <a:t>who </a:t>
            </a:r>
            <a:r>
              <a:rPr lang="en-US" sz="3600" i="1" dirty="0" smtClean="0">
                <a:solidFill>
                  <a:schemeClr val="bg1"/>
                </a:solidFill>
                <a:latin typeface="+mn-lt"/>
              </a:rPr>
              <a:t>actually want </a:t>
            </a:r>
            <a:r>
              <a:rPr lang="en-US" sz="3600" i="1" dirty="0">
                <a:solidFill>
                  <a:schemeClr val="bg1"/>
                </a:solidFill>
                <a:latin typeface="+mn-lt"/>
              </a:rPr>
              <a:t>to get them.</a:t>
            </a:r>
            <a:r>
              <a:rPr lang="en-US" sz="3600" dirty="0" smtClean="0">
                <a:solidFill>
                  <a:srgbClr val="00B0F0"/>
                </a:solidFill>
                <a:latin typeface="Calibri" charset="0"/>
              </a:rPr>
              <a:t>”</a:t>
            </a:r>
            <a:endParaRPr lang="en-US" sz="3600" dirty="0">
              <a:solidFill>
                <a:srgbClr val="00B0F0"/>
              </a:solidFill>
              <a:latin typeface="Calibri" charset="0"/>
            </a:endParaRPr>
          </a:p>
        </p:txBody>
      </p:sp>
      <p:sp>
        <p:nvSpPr>
          <p:cNvPr id="30753" name="TextBox 50"/>
          <p:cNvSpPr txBox="1">
            <a:spLocks noChangeArrowheads="1"/>
          </p:cNvSpPr>
          <p:nvPr/>
        </p:nvSpPr>
        <p:spPr bwMode="auto">
          <a:xfrm>
            <a:off x="1414732" y="5250141"/>
            <a:ext cx="71482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i="1" dirty="0" smtClean="0">
                <a:solidFill>
                  <a:srgbClr val="00B0F0"/>
                </a:solidFill>
                <a:latin typeface="Calibri" charset="0"/>
              </a:rPr>
              <a:t>~ Seth Godin</a:t>
            </a:r>
          </a:p>
          <a:p>
            <a:pPr algn="r" eaLnBrk="1" hangingPunct="1"/>
            <a:r>
              <a:rPr lang="en-US" sz="2000" i="1" dirty="0" smtClean="0">
                <a:solidFill>
                  <a:srgbClr val="00B0F0"/>
                </a:solidFill>
                <a:latin typeface="+mn-lt"/>
              </a:rPr>
              <a:t>Author, Entrepreneur</a:t>
            </a:r>
            <a:r>
              <a:rPr lang="en-US" sz="2000" i="1" dirty="0">
                <a:solidFill>
                  <a:srgbClr val="00B0F0"/>
                </a:solidFill>
                <a:latin typeface="+mn-lt"/>
              </a:rPr>
              <a:t>, </a:t>
            </a:r>
            <a:r>
              <a:rPr lang="en-US" sz="2000" i="1" dirty="0" smtClean="0">
                <a:solidFill>
                  <a:srgbClr val="00B0F0"/>
                </a:solidFill>
                <a:latin typeface="+mn-lt"/>
              </a:rPr>
              <a:t>Marketer </a:t>
            </a:r>
            <a:r>
              <a:rPr lang="en-US" sz="2000" i="1" dirty="0">
                <a:solidFill>
                  <a:srgbClr val="00B0F0"/>
                </a:solidFill>
                <a:latin typeface="+mn-lt"/>
              </a:rPr>
              <a:t>and </a:t>
            </a:r>
            <a:r>
              <a:rPr lang="en-US" sz="2000" i="1" dirty="0" smtClean="0">
                <a:solidFill>
                  <a:srgbClr val="00B0F0"/>
                </a:solidFill>
                <a:latin typeface="+mn-lt"/>
              </a:rPr>
              <a:t>Public Speaker </a:t>
            </a:r>
            <a:endParaRPr lang="en-US" sz="2000" i="1" dirty="0">
              <a:solidFill>
                <a:srgbClr val="00B0F0"/>
              </a:solidFill>
              <a:latin typeface="+mn-lt"/>
            </a:endParaRPr>
          </a:p>
        </p:txBody>
      </p:sp>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0174978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 y="11724"/>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9" name="TextBox 1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3" name="Rectangle 2"/>
          <p:cNvSpPr/>
          <p:nvPr/>
        </p:nvSpPr>
        <p:spPr>
          <a:xfrm>
            <a:off x="5193102" y="2828835"/>
            <a:ext cx="86264" cy="1200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2863970" y="2921001"/>
            <a:ext cx="241539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http://</a:t>
            </a:r>
            <a:endParaRPr lang="en-US" sz="6000" dirty="0">
              <a:solidFill>
                <a:schemeClr val="bg1"/>
              </a:solidFill>
              <a:latin typeface="Calibri" charset="0"/>
            </a:endParaRPr>
          </a:p>
        </p:txBody>
      </p:sp>
    </p:spTree>
    <p:extLst>
      <p:ext uri="{BB962C8B-B14F-4D97-AF65-F5344CB8AC3E}">
        <p14:creationId xmlns:p14="http://schemas.microsoft.com/office/powerpoint/2010/main" val="1840253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250"/>
                                  </p:iterate>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1501"/>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35" presetClass="emph" presetSubtype="0" repeatCount="indefinite" fill="hold" grpId="1" nodeType="withEffect">
                                  <p:stCondLst>
                                    <p:cond delay="0"/>
                                  </p:stCondLst>
                                  <p:childTnLst>
                                    <p:anim calcmode="discrete" valueType="str">
                                      <p:cBhvr>
                                        <p:cTn id="11"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7" name="TextBox 6"/>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2" name="TextBox 11"/>
          <p:cNvSpPr txBox="1">
            <a:spLocks noChangeArrowheads="1"/>
          </p:cNvSpPr>
          <p:nvPr/>
        </p:nvSpPr>
        <p:spPr bwMode="auto">
          <a:xfrm>
            <a:off x="2588418" y="2285236"/>
            <a:ext cx="6569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Strengthen compliance</a:t>
            </a:r>
          </a:p>
        </p:txBody>
      </p:sp>
      <p:sp>
        <p:nvSpPr>
          <p:cNvPr id="17" name="TextBox 16"/>
          <p:cNvSpPr txBox="1">
            <a:spLocks noChangeArrowheads="1"/>
          </p:cNvSpPr>
          <p:nvPr/>
        </p:nvSpPr>
        <p:spPr bwMode="auto">
          <a:xfrm>
            <a:off x="0" y="1037805"/>
            <a:ext cx="7778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Strong lists raise response</a:t>
            </a:r>
          </a:p>
        </p:txBody>
      </p:sp>
      <p:sp>
        <p:nvSpPr>
          <p:cNvPr id="13" name="TextBox 12"/>
          <p:cNvSpPr txBox="1">
            <a:spLocks noChangeArrowheads="1"/>
          </p:cNvSpPr>
          <p:nvPr/>
        </p:nvSpPr>
        <p:spPr bwMode="auto">
          <a:xfrm>
            <a:off x="0" y="3429000"/>
            <a:ext cx="67802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Improve deliverability</a:t>
            </a:r>
          </a:p>
        </p:txBody>
      </p:sp>
      <p:sp>
        <p:nvSpPr>
          <p:cNvPr id="16" name="TextBox 15"/>
          <p:cNvSpPr txBox="1">
            <a:spLocks noChangeArrowheads="1"/>
          </p:cNvSpPr>
          <p:nvPr/>
        </p:nvSpPr>
        <p:spPr bwMode="auto">
          <a:xfrm>
            <a:off x="0" y="4928798"/>
            <a:ext cx="8131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Engage the ones who say </a:t>
            </a:r>
            <a:r>
              <a:rPr lang="en-US" sz="4400" dirty="0">
                <a:solidFill>
                  <a:srgbClr val="00B0F0"/>
                </a:solidFill>
                <a:latin typeface="Calibri" charset="0"/>
              </a:rPr>
              <a:t>“</a:t>
            </a:r>
            <a:r>
              <a:rPr lang="en-US" sz="4400" dirty="0">
                <a:solidFill>
                  <a:schemeClr val="bg1"/>
                </a:solidFill>
                <a:latin typeface="Calibri" charset="0"/>
              </a:rPr>
              <a:t>Yes</a:t>
            </a:r>
            <a:r>
              <a:rPr lang="en-US" sz="4400" dirty="0">
                <a:solidFill>
                  <a:srgbClr val="00B0F0"/>
                </a:solidFill>
                <a:latin typeface="Calibri" charset="0"/>
              </a:rPr>
              <a:t>”</a:t>
            </a:r>
          </a:p>
        </p:txBody>
      </p:sp>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8" name="Rectangle 17"/>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with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withGroup">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3"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5" name="TextBox 1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75779" name="TextBox 15"/>
          <p:cNvSpPr txBox="1">
            <a:spLocks noChangeArrowheads="1"/>
          </p:cNvSpPr>
          <p:nvPr/>
        </p:nvSpPr>
        <p:spPr bwMode="auto">
          <a:xfrm>
            <a:off x="0" y="1371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Ex</a:t>
            </a:r>
            <a:r>
              <a:rPr lang="en-US" sz="4400" dirty="0">
                <a:solidFill>
                  <a:srgbClr val="00B0F0"/>
                </a:solidFill>
                <a:latin typeface="Calibri" charset="0"/>
              </a:rPr>
              <a:t>.</a:t>
            </a:r>
            <a:r>
              <a:rPr lang="en-US" sz="4400" dirty="0">
                <a:solidFill>
                  <a:schemeClr val="bg1"/>
                </a:solidFill>
                <a:latin typeface="Calibri" charset="0"/>
              </a:rPr>
              <a:t> 1</a:t>
            </a:r>
            <a:r>
              <a:rPr lang="en-US" sz="4400" dirty="0">
                <a:solidFill>
                  <a:srgbClr val="00B0F0"/>
                </a:solidFill>
                <a:latin typeface="Calibri" charset="0"/>
              </a:rPr>
              <a:t>:</a:t>
            </a:r>
            <a:r>
              <a:rPr lang="en-US" sz="4400" dirty="0">
                <a:solidFill>
                  <a:schemeClr val="bg1"/>
                </a:solidFill>
                <a:latin typeface="Calibri" charset="0"/>
              </a:rPr>
              <a:t> Confirm above text</a:t>
            </a:r>
          </a:p>
        </p:txBody>
      </p:sp>
      <p:pic>
        <p:nvPicPr>
          <p:cNvPr id="52227" name="Picture 2"/>
          <p:cNvPicPr>
            <a:picLocks noChangeAspect="1" noChangeArrowheads="1"/>
          </p:cNvPicPr>
          <p:nvPr/>
        </p:nvPicPr>
        <p:blipFill>
          <a:blip r:embed="rId4" cstate="print"/>
          <a:srcRect l="433" t="1965" r="6935" b="54737"/>
          <a:stretch>
            <a:fillRect/>
          </a:stretch>
        </p:blipFill>
        <p:spPr bwMode="auto">
          <a:xfrm>
            <a:off x="1400175" y="2743200"/>
            <a:ext cx="6186488" cy="2232025"/>
          </a:xfrm>
          <a:prstGeom prst="rect">
            <a:avLst/>
          </a:prstGeom>
          <a:noFill/>
          <a:ln w="9525">
            <a:noFill/>
            <a:miter lim="800000"/>
            <a:headEnd/>
            <a:tailEnd/>
          </a:ln>
          <a:effectLst>
            <a:outerShdw blurRad="63500" dist="63500" dir="2700000" algn="tl" rotWithShape="0">
              <a:prstClr val="black">
                <a:alpha val="40000"/>
              </a:prstClr>
            </a:outerShdw>
          </a:effectLst>
        </p:spPr>
      </p:pic>
      <p:pic>
        <p:nvPicPr>
          <p:cNvPr id="10" name="Picture 9" descr="NetAtlantic_LogoFinal_W.png"/>
          <p:cNvPicPr>
            <a:picLocks noChangeAspect="1"/>
          </p:cNvPicPr>
          <p:nvPr/>
        </p:nvPicPr>
        <p:blipFill>
          <a:blip r:embed="rId5"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5" name="TextBox 1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77827" name="TextBox 15"/>
          <p:cNvSpPr txBox="1">
            <a:spLocks noChangeArrowheads="1"/>
          </p:cNvSpPr>
          <p:nvPr/>
        </p:nvSpPr>
        <p:spPr bwMode="auto">
          <a:xfrm>
            <a:off x="0" y="1371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Ex</a:t>
            </a:r>
            <a:r>
              <a:rPr lang="en-US" sz="4400" dirty="0">
                <a:solidFill>
                  <a:srgbClr val="00B0F0"/>
                </a:solidFill>
                <a:latin typeface="Calibri" charset="0"/>
              </a:rPr>
              <a:t>.</a:t>
            </a:r>
            <a:r>
              <a:rPr lang="en-US" sz="4400" dirty="0">
                <a:solidFill>
                  <a:schemeClr val="bg1"/>
                </a:solidFill>
                <a:latin typeface="Calibri" charset="0"/>
              </a:rPr>
              <a:t> 2</a:t>
            </a:r>
            <a:r>
              <a:rPr lang="en-US" sz="4400" dirty="0">
                <a:solidFill>
                  <a:srgbClr val="00B0F0"/>
                </a:solidFill>
                <a:latin typeface="Calibri" charset="0"/>
              </a:rPr>
              <a:t>:</a:t>
            </a:r>
            <a:r>
              <a:rPr lang="en-US" sz="4400" dirty="0">
                <a:solidFill>
                  <a:schemeClr val="bg1"/>
                </a:solidFill>
                <a:latin typeface="Calibri" charset="0"/>
              </a:rPr>
              <a:t> Confirm within text</a:t>
            </a:r>
          </a:p>
        </p:txBody>
      </p:sp>
      <p:pic>
        <p:nvPicPr>
          <p:cNvPr id="53251" name="Picture 2"/>
          <p:cNvPicPr>
            <a:picLocks noChangeAspect="1" noChangeArrowheads="1"/>
          </p:cNvPicPr>
          <p:nvPr/>
        </p:nvPicPr>
        <p:blipFill>
          <a:blip r:embed="rId4" cstate="print"/>
          <a:srcRect l="433" t="51930" r="6935" b="5053"/>
          <a:stretch>
            <a:fillRect/>
          </a:stretch>
        </p:blipFill>
        <p:spPr bwMode="auto">
          <a:xfrm>
            <a:off x="1400175" y="2743200"/>
            <a:ext cx="6210300" cy="2227263"/>
          </a:xfrm>
          <a:prstGeom prst="rect">
            <a:avLst/>
          </a:prstGeom>
          <a:noFill/>
          <a:ln w="9525">
            <a:noFill/>
            <a:miter lim="800000"/>
            <a:headEnd/>
            <a:tailEnd/>
          </a:ln>
          <a:effectLst>
            <a:outerShdw blurRad="63500" dist="63500" dir="2700000" algn="tl" rotWithShape="0">
              <a:prstClr val="black">
                <a:alpha val="40000"/>
              </a:prstClr>
            </a:outerShdw>
          </a:effectLst>
        </p:spPr>
      </p:pic>
      <p:pic>
        <p:nvPicPr>
          <p:cNvPr id="10" name="Picture 9" descr="NetAtlantic_LogoFinal_W.png"/>
          <p:cNvPicPr>
            <a:picLocks noChangeAspect="1"/>
          </p:cNvPicPr>
          <p:nvPr/>
        </p:nvPicPr>
        <p:blipFill>
          <a:blip r:embed="rId5"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1" name="TextBox 10"/>
          <p:cNvSpPr txBox="1"/>
          <p:nvPr/>
        </p:nvSpPr>
        <p:spPr>
          <a:xfrm>
            <a:off x="922337" y="2767911"/>
            <a:ext cx="3207732" cy="1200329"/>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7200" dirty="0" smtClean="0">
                <a:solidFill>
                  <a:schemeClr val="bg1"/>
                </a:solidFill>
                <a:latin typeface="+mj-lt"/>
              </a:rPr>
              <a:t>Support</a:t>
            </a:r>
            <a:endParaRPr lang="en-US" sz="7200" dirty="0">
              <a:solidFill>
                <a:schemeClr val="bg1"/>
              </a:solidFill>
              <a:latin typeface="+mj-lt"/>
              <a:ea typeface="+mn-ea"/>
              <a:cs typeface="+mn-cs"/>
            </a:endParaRPr>
          </a:p>
        </p:txBody>
      </p:sp>
      <p:sp>
        <p:nvSpPr>
          <p:cNvPr id="8" name="TextBox 7"/>
          <p:cNvSpPr txBox="1"/>
          <p:nvPr/>
        </p:nvSpPr>
        <p:spPr>
          <a:xfrm>
            <a:off x="2254374" y="2329108"/>
            <a:ext cx="1875695" cy="769441"/>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Deliver</a:t>
            </a:r>
            <a:endParaRPr lang="en-US" sz="4400" dirty="0">
              <a:solidFill>
                <a:srgbClr val="00B0F0"/>
              </a:solidFill>
              <a:latin typeface="+mn-lt"/>
              <a:ea typeface="+mn-ea"/>
              <a:cs typeface="+mn-cs"/>
            </a:endParaRPr>
          </a:p>
        </p:txBody>
      </p:sp>
      <p:sp>
        <p:nvSpPr>
          <p:cNvPr id="9" name="TextBox 8"/>
          <p:cNvSpPr txBox="1"/>
          <p:nvPr/>
        </p:nvSpPr>
        <p:spPr>
          <a:xfrm>
            <a:off x="1998662" y="3760291"/>
            <a:ext cx="2131407" cy="769441"/>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4400" dirty="0" smtClean="0">
                <a:solidFill>
                  <a:srgbClr val="00B0F0"/>
                </a:solidFill>
                <a:latin typeface="+mj-lt"/>
                <a:ea typeface="+mn-ea"/>
                <a:cs typeface="+mn-cs"/>
              </a:rPr>
              <a:t>Services</a:t>
            </a:r>
            <a:endParaRPr lang="en-US" sz="4400" dirty="0">
              <a:solidFill>
                <a:srgbClr val="00B0F0"/>
              </a:solidFill>
              <a:latin typeface="+mj-lt"/>
              <a:ea typeface="+mn-ea"/>
              <a:cs typeface="+mn-cs"/>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32288" y="1931743"/>
            <a:ext cx="3954462" cy="2477734"/>
          </a:xfrm>
          <a:prstGeom prst="rect">
            <a:avLst/>
          </a:prstGeom>
        </p:spPr>
      </p:pic>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225135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6" name="TextBox 2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1451" y="1790700"/>
            <a:ext cx="7196697" cy="4509209"/>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83982" name="TextBox 1"/>
          <p:cNvSpPr txBox="1">
            <a:spLocks noChangeArrowheads="1"/>
          </p:cNvSpPr>
          <p:nvPr/>
        </p:nvSpPr>
        <p:spPr bwMode="auto">
          <a:xfrm>
            <a:off x="9804400" y="64246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a:solidFill>
                <a:schemeClr val="bg1"/>
              </a:solidFill>
            </a:endParaRPr>
          </a:p>
        </p:txBody>
      </p:sp>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16046" y="1082679"/>
            <a:ext cx="4950581" cy="4006896"/>
          </a:xfrm>
          <a:prstGeom prst="rect">
            <a:avLst/>
          </a:prstGeom>
        </p:spPr>
      </p:pic>
      <p:sp>
        <p:nvSpPr>
          <p:cNvPr id="3" name="Oval 2"/>
          <p:cNvSpPr/>
          <p:nvPr/>
        </p:nvSpPr>
        <p:spPr>
          <a:xfrm>
            <a:off x="2061713" y="5434642"/>
            <a:ext cx="4899804" cy="422694"/>
          </a:xfrm>
          <a:prstGeom prst="ellipse">
            <a:avLst/>
          </a:prstGeom>
          <a:solidFill>
            <a:srgbClr val="12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4"/>
          <p:cNvSpPr txBox="1">
            <a:spLocks noChangeArrowheads="1"/>
          </p:cNvSpPr>
          <p:nvPr/>
        </p:nvSpPr>
        <p:spPr bwMode="auto">
          <a:xfrm>
            <a:off x="310551" y="384594"/>
            <a:ext cx="52362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smtClean="0">
                <a:solidFill>
                  <a:srgbClr val="00B0F0"/>
                </a:solidFill>
                <a:latin typeface="Calibri" charset="0"/>
              </a:rPr>
              <a:t>Real world example:</a:t>
            </a:r>
            <a:endParaRPr lang="en-US" sz="4400" dirty="0">
              <a:solidFill>
                <a:srgbClr val="00B0F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26" name="TextBox 2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1451" y="1790700"/>
            <a:ext cx="7196697" cy="4509209"/>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24" name="TextBox 23"/>
          <p:cNvSpPr txBox="1">
            <a:spLocks noChangeArrowheads="1"/>
          </p:cNvSpPr>
          <p:nvPr/>
        </p:nvSpPr>
        <p:spPr bwMode="auto">
          <a:xfrm>
            <a:off x="-6350" y="3349175"/>
            <a:ext cx="68786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Expand relationships</a:t>
            </a:r>
          </a:p>
        </p:txBody>
      </p:sp>
      <p:sp>
        <p:nvSpPr>
          <p:cNvPr id="28" name="TextBox 27"/>
          <p:cNvSpPr txBox="1">
            <a:spLocks noChangeArrowheads="1"/>
          </p:cNvSpPr>
          <p:nvPr/>
        </p:nvSpPr>
        <p:spPr bwMode="auto">
          <a:xfrm>
            <a:off x="3263900" y="2069472"/>
            <a:ext cx="5880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Continuous touch</a:t>
            </a:r>
          </a:p>
        </p:txBody>
      </p:sp>
      <p:sp>
        <p:nvSpPr>
          <p:cNvPr id="20" name="TextBox 19"/>
          <p:cNvSpPr txBox="1">
            <a:spLocks noChangeArrowheads="1"/>
          </p:cNvSpPr>
          <p:nvPr/>
        </p:nvSpPr>
        <p:spPr bwMode="auto">
          <a:xfrm>
            <a:off x="0" y="762090"/>
            <a:ext cx="5246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chemeClr val="bg1"/>
                </a:solidFill>
                <a:latin typeface="Calibri" charset="0"/>
              </a:rPr>
              <a:t>Proactive approach</a:t>
            </a:r>
          </a:p>
        </p:txBody>
      </p:sp>
      <p:sp>
        <p:nvSpPr>
          <p:cNvPr id="23" name="TextBox 22"/>
          <p:cNvSpPr txBox="1">
            <a:spLocks noChangeArrowheads="1"/>
          </p:cNvSpPr>
          <p:nvPr/>
        </p:nvSpPr>
        <p:spPr bwMode="auto">
          <a:xfrm>
            <a:off x="0" y="48752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a:t>
            </a:r>
            <a:r>
              <a:rPr lang="en-US" sz="4400" i="1" dirty="0">
                <a:solidFill>
                  <a:schemeClr val="bg1"/>
                </a:solidFill>
                <a:latin typeface="Calibri" charset="0"/>
              </a:rPr>
              <a:t>We are here and we are engaged</a:t>
            </a:r>
            <a:r>
              <a:rPr lang="en-US" sz="4400" i="1" dirty="0">
                <a:solidFill>
                  <a:srgbClr val="00B0F0"/>
                </a:solidFill>
                <a:latin typeface="Calibri" charset="0"/>
              </a:rPr>
              <a:t>.</a:t>
            </a:r>
            <a:r>
              <a:rPr lang="en-US" sz="4400" dirty="0">
                <a:solidFill>
                  <a:srgbClr val="00B0F0"/>
                </a:solidFill>
                <a:latin typeface="Calibri" charset="0"/>
              </a:rPr>
              <a:t>”</a:t>
            </a:r>
          </a:p>
        </p:txBody>
      </p:sp>
      <p:sp>
        <p:nvSpPr>
          <p:cNvPr id="83982" name="TextBox 1"/>
          <p:cNvSpPr txBox="1">
            <a:spLocks noChangeArrowheads="1"/>
          </p:cNvSpPr>
          <p:nvPr/>
        </p:nvSpPr>
        <p:spPr bwMode="auto">
          <a:xfrm>
            <a:off x="9804400" y="64246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a:solidFill>
                <a:schemeClr val="bg1"/>
              </a:solidFill>
            </a:endParaRPr>
          </a:p>
        </p:txBody>
      </p:sp>
      <p:sp>
        <p:nvSpPr>
          <p:cNvPr id="14" name="Rectangle 13"/>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9436972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with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nodeType="withGroup">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0" grpId="0"/>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1" name="TextBox 10"/>
          <p:cNvSpPr txBox="1"/>
          <p:nvPr/>
        </p:nvSpPr>
        <p:spPr>
          <a:xfrm>
            <a:off x="2660649" y="2891736"/>
            <a:ext cx="2421919" cy="769441"/>
          </a:xfrm>
          <a:prstGeom prst="rect">
            <a:avLst/>
          </a:prstGeom>
          <a:noFill/>
          <a:effectLst>
            <a:outerShdw blurRad="50800" dist="88900" dir="2700000" algn="tl" rotWithShape="0">
              <a:prstClr val="black">
                <a:alpha val="40000"/>
              </a:prstClr>
            </a:outerShdw>
          </a:effectLst>
        </p:spPr>
        <p:txBody>
          <a:bodyPr wrap="square">
            <a:spAutoFit/>
          </a:bodyPr>
          <a:lstStyle/>
          <a:p>
            <a:pPr algn="ctr" fontAlgn="auto">
              <a:spcBef>
                <a:spcPts val="0"/>
              </a:spcBef>
              <a:spcAft>
                <a:spcPts val="0"/>
              </a:spcAft>
              <a:defRPr/>
            </a:pPr>
            <a:r>
              <a:rPr lang="en-US" sz="4400" dirty="0" smtClean="0">
                <a:solidFill>
                  <a:srgbClr val="00B0F0"/>
                </a:solidFill>
                <a:latin typeface="+mj-lt"/>
              </a:rPr>
              <a:t>Power of</a:t>
            </a:r>
            <a:endParaRPr lang="en-US" sz="4400" dirty="0">
              <a:solidFill>
                <a:srgbClr val="00B0F0"/>
              </a:solidFill>
              <a:latin typeface="+mj-lt"/>
              <a:ea typeface="+mn-ea"/>
              <a:cs typeface="+mn-cs"/>
            </a:endParaRPr>
          </a:p>
        </p:txBody>
      </p:sp>
      <p:sp>
        <p:nvSpPr>
          <p:cNvPr id="8" name="TextBox 7"/>
          <p:cNvSpPr txBox="1"/>
          <p:nvPr/>
        </p:nvSpPr>
        <p:spPr>
          <a:xfrm>
            <a:off x="2038350" y="2329108"/>
            <a:ext cx="3044219" cy="769441"/>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Unleash The</a:t>
            </a:r>
            <a:endParaRPr lang="en-US" sz="4400" dirty="0">
              <a:solidFill>
                <a:srgbClr val="00B0F0"/>
              </a:solidFill>
              <a:latin typeface="+mn-lt"/>
              <a:ea typeface="+mn-ea"/>
              <a:cs typeface="+mn-cs"/>
            </a:endParaRPr>
          </a:p>
        </p:txBody>
      </p:sp>
      <p:sp>
        <p:nvSpPr>
          <p:cNvPr id="9" name="TextBox 8"/>
          <p:cNvSpPr txBox="1"/>
          <p:nvPr/>
        </p:nvSpPr>
        <p:spPr>
          <a:xfrm>
            <a:off x="2514600" y="3360241"/>
            <a:ext cx="2567969" cy="1200329"/>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7200" dirty="0" smtClean="0">
                <a:solidFill>
                  <a:schemeClr val="bg1"/>
                </a:solidFill>
                <a:latin typeface="+mj-lt"/>
                <a:ea typeface="+mn-ea"/>
                <a:cs typeface="+mn-cs"/>
              </a:rPr>
              <a:t>Email</a:t>
            </a:r>
            <a:endParaRPr lang="en-US" sz="7200" dirty="0">
              <a:solidFill>
                <a:schemeClr val="bg1"/>
              </a:solidFill>
              <a:latin typeface="+mj-lt"/>
              <a:ea typeface="+mn-ea"/>
              <a:cs typeface="+mn-cs"/>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3827" y="2682718"/>
            <a:ext cx="2981078" cy="1604274"/>
          </a:xfrm>
          <a:prstGeom prst="rect">
            <a:avLst/>
          </a:prstGeom>
        </p:spPr>
      </p:pic>
      <p:sp>
        <p:nvSpPr>
          <p:cNvPr id="15" name="Rectangle 14"/>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2830128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5" name="TextBox 1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27" name="TextBox 26"/>
          <p:cNvSpPr txBox="1">
            <a:spLocks noChangeArrowheads="1"/>
          </p:cNvSpPr>
          <p:nvPr/>
        </p:nvSpPr>
        <p:spPr bwMode="auto">
          <a:xfrm>
            <a:off x="-25401" y="2743191"/>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Email ties it all together</a:t>
            </a:r>
          </a:p>
        </p:txBody>
      </p:sp>
      <p:pic>
        <p:nvPicPr>
          <p:cNvPr id="17" name="Picture 16"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38795049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5" name="TextBox 1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28" name="TextBox 27"/>
          <p:cNvSpPr txBox="1">
            <a:spLocks noChangeArrowheads="1"/>
          </p:cNvSpPr>
          <p:nvPr/>
        </p:nvSpPr>
        <p:spPr bwMode="auto">
          <a:xfrm>
            <a:off x="0" y="2711841"/>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Drive business forward</a:t>
            </a:r>
            <a:endParaRPr lang="en-US" sz="6000" dirty="0">
              <a:solidFill>
                <a:schemeClr val="bg1"/>
              </a:solidFill>
              <a:latin typeface="Calibri" charset="0"/>
            </a:endParaRPr>
          </a:p>
        </p:txBody>
      </p:sp>
      <p:sp>
        <p:nvSpPr>
          <p:cNvPr id="19" name="TextBox 18"/>
          <p:cNvSpPr txBox="1">
            <a:spLocks noChangeArrowheads="1"/>
          </p:cNvSpPr>
          <p:nvPr/>
        </p:nvSpPr>
        <p:spPr bwMode="auto">
          <a:xfrm>
            <a:off x="0" y="2743199"/>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Captivate your audience</a:t>
            </a:r>
            <a:endParaRPr lang="en-US" sz="6000" dirty="0">
              <a:solidFill>
                <a:schemeClr val="bg1"/>
              </a:solidFill>
              <a:latin typeface="Calibri" charset="0"/>
            </a:endParaRPr>
          </a:p>
        </p:txBody>
      </p:sp>
      <p:sp>
        <p:nvSpPr>
          <p:cNvPr id="29" name="TextBox 28"/>
          <p:cNvSpPr txBox="1">
            <a:spLocks noChangeArrowheads="1"/>
          </p:cNvSpPr>
          <p:nvPr/>
        </p:nvSpPr>
        <p:spPr bwMode="auto">
          <a:xfrm>
            <a:off x="2082800" y="1726991"/>
            <a:ext cx="7061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Understand needs &amp; interests</a:t>
            </a:r>
          </a:p>
        </p:txBody>
      </p:sp>
      <p:sp>
        <p:nvSpPr>
          <p:cNvPr id="30" name="TextBox 29"/>
          <p:cNvSpPr txBox="1">
            <a:spLocks noChangeArrowheads="1"/>
          </p:cNvSpPr>
          <p:nvPr/>
        </p:nvSpPr>
        <p:spPr bwMode="auto">
          <a:xfrm>
            <a:off x="0" y="571321"/>
            <a:ext cx="73707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Deliver targeted information</a:t>
            </a:r>
          </a:p>
        </p:txBody>
      </p:sp>
      <p:sp>
        <p:nvSpPr>
          <p:cNvPr id="25" name="TextBox 24"/>
          <p:cNvSpPr txBox="1">
            <a:spLocks noChangeArrowheads="1"/>
          </p:cNvSpPr>
          <p:nvPr/>
        </p:nvSpPr>
        <p:spPr bwMode="auto">
          <a:xfrm>
            <a:off x="0" y="4115519"/>
            <a:ext cx="5416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Raise participation</a:t>
            </a:r>
          </a:p>
        </p:txBody>
      </p:sp>
      <p:sp>
        <p:nvSpPr>
          <p:cNvPr id="26" name="TextBox 25"/>
          <p:cNvSpPr txBox="1">
            <a:spLocks noChangeArrowheads="1"/>
          </p:cNvSpPr>
          <p:nvPr/>
        </p:nvSpPr>
        <p:spPr bwMode="auto">
          <a:xfrm>
            <a:off x="0" y="5285447"/>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srgbClr val="00B0F0"/>
                </a:solidFill>
                <a:latin typeface="Calibri" charset="0"/>
              </a:rPr>
              <a:t>Deepen relationships</a:t>
            </a:r>
          </a:p>
        </p:txBody>
      </p:sp>
      <p:sp>
        <p:nvSpPr>
          <p:cNvPr id="27" name="TextBox 26"/>
          <p:cNvSpPr txBox="1">
            <a:spLocks noChangeArrowheads="1"/>
          </p:cNvSpPr>
          <p:nvPr/>
        </p:nvSpPr>
        <p:spPr bwMode="auto">
          <a:xfrm>
            <a:off x="0" y="2743191"/>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rgbClr val="123859"/>
                </a:solidFill>
                <a:latin typeface="Calibri" charset="0"/>
              </a:rPr>
              <a:t>Email ties it all together</a:t>
            </a:r>
          </a:p>
        </p:txBody>
      </p:sp>
      <p:pic>
        <p:nvPicPr>
          <p:cNvPr id="17" name="Picture 16"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8" name="Rectangle 17"/>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6433164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nodeType="withGroup">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19" grpId="0"/>
      <p:bldP spid="29" grpId="0"/>
      <p:bldP spid="30" grpId="0"/>
      <p:bldP spid="25" grpId="0"/>
      <p:bldP spid="26" grpId="1"/>
      <p:bldP spid="2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5" name="TextBox 14"/>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7" name="Picture 16"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8" name="TextBox 17"/>
          <p:cNvSpPr txBox="1">
            <a:spLocks noChangeArrowheads="1"/>
          </p:cNvSpPr>
          <p:nvPr/>
        </p:nvSpPr>
        <p:spPr bwMode="auto">
          <a:xfrm>
            <a:off x="-6350" y="1997839"/>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rgbClr val="00B0F0"/>
                </a:solidFill>
                <a:latin typeface="Calibri" charset="0"/>
              </a:rPr>
              <a:t>Email </a:t>
            </a:r>
            <a:r>
              <a:rPr lang="en-US" sz="6000" dirty="0" smtClean="0">
                <a:solidFill>
                  <a:schemeClr val="bg1"/>
                </a:solidFill>
                <a:latin typeface="Calibri" charset="0"/>
              </a:rPr>
              <a:t>fuels</a:t>
            </a:r>
          </a:p>
          <a:p>
            <a:pPr algn="ctr" eaLnBrk="1" hangingPunct="1"/>
            <a:r>
              <a:rPr lang="en-US" sz="6000" dirty="0" smtClean="0">
                <a:solidFill>
                  <a:srgbClr val="00B0F0"/>
                </a:solidFill>
                <a:latin typeface="Calibri" charset="0"/>
              </a:rPr>
              <a:t>Multi-channel </a:t>
            </a:r>
          </a:p>
          <a:p>
            <a:pPr algn="ctr" eaLnBrk="1" hangingPunct="1"/>
            <a:r>
              <a:rPr lang="en-US" sz="6000" dirty="0" smtClean="0">
                <a:solidFill>
                  <a:srgbClr val="00B0F0"/>
                </a:solidFill>
                <a:latin typeface="Calibri" charset="0"/>
              </a:rPr>
              <a:t>Engagement</a:t>
            </a:r>
            <a:endParaRPr lang="en-US" sz="6000" dirty="0">
              <a:solidFill>
                <a:srgbClr val="00B0F0"/>
              </a:solidFill>
              <a:latin typeface="Calibri" charset="0"/>
            </a:endParaRPr>
          </a:p>
        </p:txBody>
      </p:sp>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448962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 y="11724"/>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9" name="TextBox 1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grpSp>
        <p:nvGrpSpPr>
          <p:cNvPr id="6" name="Group 5"/>
          <p:cNvGrpSpPr/>
          <p:nvPr/>
        </p:nvGrpSpPr>
        <p:grpSpPr>
          <a:xfrm>
            <a:off x="3294915" y="1500715"/>
            <a:ext cx="2566357" cy="2169270"/>
            <a:chOff x="5236235" y="2199737"/>
            <a:chExt cx="3010618" cy="2544791"/>
          </a:xfrm>
        </p:grpSpPr>
        <p:sp>
          <p:nvSpPr>
            <p:cNvPr id="4" name="Rectangle 3"/>
            <p:cNvSpPr/>
            <p:nvPr/>
          </p:nvSpPr>
          <p:spPr>
            <a:xfrm>
              <a:off x="5477774" y="3096606"/>
              <a:ext cx="2501660" cy="164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5236235" y="2199737"/>
              <a:ext cx="3010618" cy="104927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77774" y="2518913"/>
              <a:ext cx="434196" cy="196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Striped Right Arrow 24"/>
          <p:cNvSpPr/>
          <p:nvPr/>
        </p:nvSpPr>
        <p:spPr>
          <a:xfrm rot="16200000">
            <a:off x="3541331" y="3388935"/>
            <a:ext cx="2124858" cy="1282209"/>
          </a:xfrm>
          <a:prstGeom prst="stripedRightArrow">
            <a:avLst/>
          </a:prstGeom>
          <a:gradFill>
            <a:gsLst>
              <a:gs pos="0">
                <a:srgbClr val="00B0F0"/>
              </a:gs>
              <a:gs pos="100000">
                <a:srgbClr val="00B0F0">
                  <a:alpha val="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riped Right Arrow 7"/>
          <p:cNvSpPr/>
          <p:nvPr/>
        </p:nvSpPr>
        <p:spPr>
          <a:xfrm>
            <a:off x="1518363" y="3752491"/>
            <a:ext cx="1759789" cy="1080622"/>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riped Right Arrow 20"/>
          <p:cNvSpPr/>
          <p:nvPr/>
        </p:nvSpPr>
        <p:spPr>
          <a:xfrm rot="16200000">
            <a:off x="3679168" y="5325096"/>
            <a:ext cx="1759789" cy="1080622"/>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triped Right Arrow 21"/>
          <p:cNvSpPr/>
          <p:nvPr/>
        </p:nvSpPr>
        <p:spPr>
          <a:xfrm rot="10800000">
            <a:off x="5861273" y="3752491"/>
            <a:ext cx="1759789" cy="1080622"/>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3579966" y="3993476"/>
            <a:ext cx="1975449" cy="577058"/>
            <a:chOff x="3657600" y="3752491"/>
            <a:chExt cx="1975449" cy="577058"/>
          </a:xfrm>
        </p:grpSpPr>
        <p:sp>
          <p:nvSpPr>
            <p:cNvPr id="15" name="Trapezoid 14"/>
            <p:cNvSpPr/>
            <p:nvPr/>
          </p:nvSpPr>
          <p:spPr>
            <a:xfrm>
              <a:off x="3657600" y="3752491"/>
              <a:ext cx="1975449" cy="56934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78495" y="3806329"/>
              <a:ext cx="1702710" cy="523220"/>
            </a:xfrm>
            <a:prstGeom prst="rect">
              <a:avLst/>
            </a:prstGeom>
            <a:noFill/>
          </p:spPr>
          <p:txBody>
            <a:bodyPr wrap="none" rtlCol="0">
              <a:spAutoFit/>
            </a:bodyPr>
            <a:lstStyle/>
            <a:p>
              <a:pPr algn="ctr"/>
              <a:r>
                <a:rPr lang="en-US" sz="2800" b="1" spc="300" dirty="0" smtClean="0">
                  <a:solidFill>
                    <a:srgbClr val="123859"/>
                  </a:solidFill>
                  <a:latin typeface="Poplar Std" pitchFamily="82" charset="0"/>
                </a:rPr>
                <a:t>WELCOME</a:t>
              </a:r>
              <a:endParaRPr lang="en-US" sz="2400" b="1" spc="300" dirty="0" smtClean="0">
                <a:solidFill>
                  <a:srgbClr val="123859"/>
                </a:solidFill>
                <a:latin typeface="Poplar Std" pitchFamily="82" charset="0"/>
              </a:endParaRPr>
            </a:p>
          </p:txBody>
        </p:sp>
      </p:grpSp>
    </p:spTree>
    <p:extLst>
      <p:ext uri="{BB962C8B-B14F-4D97-AF65-F5344CB8AC3E}">
        <p14:creationId xmlns:p14="http://schemas.microsoft.com/office/powerpoint/2010/main" val="59404782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10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10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21" grpId="0" animBg="1"/>
          <p:bldP spid="22" grpId="0" animBg="1"/>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 y="11724"/>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9" name="TextBox 1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3998" y="2015708"/>
            <a:ext cx="9143998" cy="2826584"/>
          </a:xfrm>
          <a:prstGeom prst="rect">
            <a:avLst/>
          </a:prstGeom>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403791277"/>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2" name="TextBox 11"/>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25" name="Picture 24" descr="NetAtlantic_LogoFinal_W.png"/>
          <p:cNvPicPr>
            <a:picLocks noChangeAspect="1"/>
          </p:cNvPicPr>
          <p:nvPr/>
        </p:nvPicPr>
        <p:blipFill>
          <a:blip r:embed="rId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8" name="TextBox 7"/>
          <p:cNvSpPr txBox="1"/>
          <p:nvPr/>
        </p:nvSpPr>
        <p:spPr>
          <a:xfrm>
            <a:off x="3875087" y="2605333"/>
            <a:ext cx="1682144" cy="769441"/>
          </a:xfrm>
          <a:prstGeom prst="rect">
            <a:avLst/>
          </a:prstGeom>
          <a:noFill/>
          <a:effectLst>
            <a:outerShdw blurRad="50800" dist="88900" dir="2700000" algn="tl" rotWithShape="0">
              <a:prstClr val="black">
                <a:alpha val="40000"/>
              </a:prstClr>
            </a:outerShdw>
          </a:effectLst>
        </p:spPr>
        <p:txBody>
          <a:bodyPr wrap="square">
            <a:spAutoFit/>
          </a:bodyPr>
          <a:lstStyle/>
          <a:p>
            <a:pPr fontAlgn="auto">
              <a:spcBef>
                <a:spcPts val="0"/>
              </a:spcBef>
              <a:spcAft>
                <a:spcPts val="0"/>
              </a:spcAft>
              <a:defRPr/>
            </a:pPr>
            <a:r>
              <a:rPr lang="en-US" sz="4400" dirty="0" smtClean="0">
                <a:solidFill>
                  <a:srgbClr val="00B0F0"/>
                </a:solidFill>
                <a:latin typeface="+mn-lt"/>
                <a:ea typeface="+mn-ea"/>
                <a:cs typeface="+mn-cs"/>
              </a:rPr>
              <a:t>About</a:t>
            </a:r>
            <a:endParaRPr lang="en-US" sz="4400" dirty="0">
              <a:solidFill>
                <a:srgbClr val="00B0F0"/>
              </a:solidFill>
              <a:latin typeface="+mn-lt"/>
              <a:ea typeface="+mn-ea"/>
              <a:cs typeface="+mn-cs"/>
            </a:endParaRPr>
          </a:p>
        </p:txBody>
      </p:sp>
      <p:sp>
        <p:nvSpPr>
          <p:cNvPr id="9" name="TextBox 8"/>
          <p:cNvSpPr txBox="1"/>
          <p:nvPr/>
        </p:nvSpPr>
        <p:spPr>
          <a:xfrm>
            <a:off x="922337" y="3105060"/>
            <a:ext cx="4634895" cy="1200329"/>
          </a:xfrm>
          <a:prstGeom prst="rect">
            <a:avLst/>
          </a:prstGeom>
          <a:noFill/>
          <a:effectLst>
            <a:outerShdw blurRad="50800" dist="88900" dir="2700000" algn="tl" rotWithShape="0">
              <a:prstClr val="black">
                <a:alpha val="40000"/>
              </a:prstClr>
            </a:outerShdw>
          </a:effectLst>
        </p:spPr>
        <p:txBody>
          <a:bodyPr wrap="square">
            <a:spAutoFit/>
          </a:bodyPr>
          <a:lstStyle/>
          <a:p>
            <a:pPr algn="r" fontAlgn="auto">
              <a:spcBef>
                <a:spcPts val="0"/>
              </a:spcBef>
              <a:spcAft>
                <a:spcPts val="0"/>
              </a:spcAft>
              <a:defRPr/>
            </a:pPr>
            <a:r>
              <a:rPr lang="en-US" sz="7200" dirty="0" smtClean="0">
                <a:solidFill>
                  <a:schemeClr val="bg1"/>
                </a:solidFill>
                <a:latin typeface="+mj-lt"/>
                <a:ea typeface="+mn-ea"/>
                <a:cs typeface="+mn-cs"/>
              </a:rPr>
              <a:t>Net Atlantic</a:t>
            </a:r>
            <a:endParaRPr lang="en-US" sz="7200" dirty="0">
              <a:solidFill>
                <a:schemeClr val="bg1"/>
              </a:solidFill>
              <a:latin typeface="+mj-lt"/>
              <a:ea typeface="+mn-ea"/>
              <a:cs typeface="+mn-cs"/>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57231" y="2349551"/>
            <a:ext cx="2158898" cy="2158898"/>
          </a:xfrm>
          <a:prstGeom prst="rect">
            <a:avLst/>
          </a:prstGeom>
        </p:spPr>
      </p:pic>
      <p:sp>
        <p:nvSpPr>
          <p:cNvPr id="11" name="Rectangle 10"/>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27364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6" name="TextBox 1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8" name="TextBox 17"/>
          <p:cNvSpPr txBox="1">
            <a:spLocks noChangeArrowheads="1"/>
          </p:cNvSpPr>
          <p:nvPr/>
        </p:nvSpPr>
        <p:spPr bwMode="auto">
          <a:xfrm>
            <a:off x="0" y="27432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a:solidFill>
                  <a:schemeClr val="bg1"/>
                </a:solidFill>
                <a:latin typeface="Calibri" charset="0"/>
              </a:rPr>
              <a:t>Email Marketing Suite</a:t>
            </a:r>
          </a:p>
        </p:txBody>
      </p:sp>
      <p:sp>
        <p:nvSpPr>
          <p:cNvPr id="28" name="TextBox 27"/>
          <p:cNvSpPr txBox="1">
            <a:spLocks noChangeArrowheads="1"/>
          </p:cNvSpPr>
          <p:nvPr/>
        </p:nvSpPr>
        <p:spPr bwMode="auto">
          <a:xfrm>
            <a:off x="0" y="3967866"/>
            <a:ext cx="718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00B0F0"/>
                </a:solidFill>
                <a:latin typeface="Calibri" charset="0"/>
              </a:rPr>
              <a:t>Enterprise performance</a:t>
            </a:r>
            <a:endParaRPr lang="en-US" sz="4400" dirty="0">
              <a:solidFill>
                <a:srgbClr val="00B0F0"/>
              </a:solidFill>
              <a:latin typeface="Calibri" charset="0"/>
            </a:endParaRPr>
          </a:p>
        </p:txBody>
      </p:sp>
      <p:sp>
        <p:nvSpPr>
          <p:cNvPr id="29" name="TextBox 28"/>
          <p:cNvSpPr txBox="1">
            <a:spLocks noChangeArrowheads="1"/>
          </p:cNvSpPr>
          <p:nvPr/>
        </p:nvSpPr>
        <p:spPr bwMode="auto">
          <a:xfrm>
            <a:off x="2799631" y="5236847"/>
            <a:ext cx="5289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err="1" smtClean="0">
                <a:solidFill>
                  <a:srgbClr val="00B0F0"/>
                </a:solidFill>
                <a:latin typeface="Calibri" charset="0"/>
              </a:rPr>
              <a:t>SaaS</a:t>
            </a:r>
            <a:r>
              <a:rPr lang="en-US" sz="4400" dirty="0" smtClean="0">
                <a:solidFill>
                  <a:srgbClr val="00B0F0"/>
                </a:solidFill>
                <a:latin typeface="Calibri" charset="0"/>
              </a:rPr>
              <a:t> pricing</a:t>
            </a:r>
            <a:endParaRPr lang="en-US" sz="4400" dirty="0">
              <a:solidFill>
                <a:srgbClr val="00B0F0"/>
              </a:solidFill>
              <a:latin typeface="Calibri" charset="0"/>
            </a:endParaRPr>
          </a:p>
        </p:txBody>
      </p:sp>
      <p:sp>
        <p:nvSpPr>
          <p:cNvPr id="26" name="TextBox 25"/>
          <p:cNvSpPr txBox="1">
            <a:spLocks noChangeArrowheads="1"/>
          </p:cNvSpPr>
          <p:nvPr/>
        </p:nvSpPr>
        <p:spPr bwMode="auto">
          <a:xfrm>
            <a:off x="476161" y="1696976"/>
            <a:ext cx="69770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00B0F0"/>
                </a:solidFill>
                <a:latin typeface="Calibri" charset="0"/>
              </a:rPr>
              <a:t>Personalized service</a:t>
            </a:r>
            <a:endParaRPr lang="en-US" sz="4400" dirty="0">
              <a:solidFill>
                <a:srgbClr val="00B0F0"/>
              </a:solidFill>
              <a:latin typeface="Calibri" charset="0"/>
            </a:endParaRPr>
          </a:p>
        </p:txBody>
      </p:sp>
      <p:sp>
        <p:nvSpPr>
          <p:cNvPr id="27" name="TextBox 26"/>
          <p:cNvSpPr txBox="1">
            <a:spLocks noChangeArrowheads="1"/>
          </p:cNvSpPr>
          <p:nvPr/>
        </p:nvSpPr>
        <p:spPr bwMode="auto">
          <a:xfrm>
            <a:off x="2932832" y="613194"/>
            <a:ext cx="60213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smtClean="0">
                <a:solidFill>
                  <a:srgbClr val="00B0F0"/>
                </a:solidFill>
                <a:latin typeface="Calibri" charset="0"/>
              </a:rPr>
              <a:t>Custom solutions</a:t>
            </a:r>
            <a:endParaRPr lang="en-US" sz="4400" dirty="0">
              <a:solidFill>
                <a:srgbClr val="00B0F0"/>
              </a:solidFill>
              <a:latin typeface="Calibri" charset="0"/>
            </a:endParaRPr>
          </a:p>
        </p:txBody>
      </p:sp>
      <p:pic>
        <p:nvPicPr>
          <p:cNvPr id="17" name="Picture 16"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9" name="Rectangle 1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
        <p:nvSpPr>
          <p:cNvPr id="21" name="TextBox 20"/>
          <p:cNvSpPr txBox="1">
            <a:spLocks noChangeArrowheads="1"/>
          </p:cNvSpPr>
          <p:nvPr/>
        </p:nvSpPr>
        <p:spPr bwMode="auto">
          <a:xfrm>
            <a:off x="-115019" y="2740321"/>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Reputation</a:t>
            </a:r>
            <a:endParaRPr lang="en-US" sz="6000" dirty="0">
              <a:solidFill>
                <a:schemeClr val="bg1"/>
              </a:solidFill>
              <a:latin typeface="Calibri" charset="0"/>
            </a:endParaRPr>
          </a:p>
        </p:txBody>
      </p:sp>
      <p:sp>
        <p:nvSpPr>
          <p:cNvPr id="22" name="TextBox 21"/>
          <p:cNvSpPr txBox="1">
            <a:spLocks noChangeArrowheads="1"/>
          </p:cNvSpPr>
          <p:nvPr/>
        </p:nvSpPr>
        <p:spPr bwMode="auto">
          <a:xfrm>
            <a:off x="0" y="2746071"/>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Professional Services</a:t>
            </a:r>
            <a:endParaRPr lang="en-US" sz="6000" dirty="0">
              <a:solidFill>
                <a:schemeClr val="bg1"/>
              </a:solidFill>
              <a:latin typeface="Calibri" charset="0"/>
            </a:endParaRPr>
          </a:p>
        </p:txBody>
      </p:sp>
    </p:spTree>
    <p:extLst>
      <p:ext uri="{BB962C8B-B14F-4D97-AF65-F5344CB8AC3E}">
        <p14:creationId xmlns:p14="http://schemas.microsoft.com/office/powerpoint/2010/main" val="30813077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000"/>
                                        <p:tgtEl>
                                          <p:spTgt spid="18"/>
                                        </p:tgtEl>
                                      </p:cBhvr>
                                    </p:animEffect>
                                    <p:set>
                                      <p:cBhvr>
                                        <p:cTn id="26" dur="1" fill="hold">
                                          <p:stCondLst>
                                            <p:cond delay="1999"/>
                                          </p:stCondLst>
                                        </p:cTn>
                                        <p:tgtEl>
                                          <p:spTgt spid="18"/>
                                        </p:tgtEl>
                                        <p:attrNameLst>
                                          <p:attrName>style.visibility</p:attrName>
                                        </p:attrNameLst>
                                      </p:cBhvr>
                                      <p:to>
                                        <p:strVal val="hidden"/>
                                      </p:to>
                                    </p:set>
                                  </p:childTnLst>
                                </p:cTn>
                              </p:par>
                              <p:par>
                                <p:cTn id="27" presetID="10" presetClass="entr"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21"/>
                                        </p:tgtEl>
                                      </p:cBhvr>
                                    </p:animEffect>
                                    <p:set>
                                      <p:cBhvr>
                                        <p:cTn id="34" dur="1" fill="hold">
                                          <p:stCondLst>
                                            <p:cond delay="1999"/>
                                          </p:stCondLst>
                                        </p:cTn>
                                        <p:tgtEl>
                                          <p:spTgt spid="21"/>
                                        </p:tgtEl>
                                        <p:attrNameLst>
                                          <p:attrName>style.visibility</p:attrName>
                                        </p:attrNameLst>
                                      </p:cBhvr>
                                      <p:to>
                                        <p:strVal val="hidden"/>
                                      </p:to>
                                    </p:set>
                                  </p:childTnLst>
                                </p:cTn>
                              </p:par>
                              <p:par>
                                <p:cTn id="35" presetID="10" presetClass="entr"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26" grpId="1"/>
      <p:bldP spid="27" grpId="1"/>
      <p:bldP spid="21" grpId="0"/>
      <p:bldP spid="21" grpId="1"/>
      <p:bldP spid="22"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sp>
        <p:nvSpPr>
          <p:cNvPr id="16" name="TextBox 15"/>
          <p:cNvSpPr txBox="1"/>
          <p:nvPr/>
        </p:nvSpPr>
        <p:spPr>
          <a:xfrm>
            <a:off x="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sp>
        <p:nvSpPr>
          <p:cNvPr id="13" name="TextBox 12"/>
          <p:cNvSpPr txBox="1">
            <a:spLocks noChangeArrowheads="1"/>
          </p:cNvSpPr>
          <p:nvPr/>
        </p:nvSpPr>
        <p:spPr bwMode="auto">
          <a:xfrm>
            <a:off x="0" y="22860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dirty="0" smtClean="0">
                <a:solidFill>
                  <a:schemeClr val="bg1"/>
                </a:solidFill>
                <a:latin typeface="Calibri" charset="0"/>
              </a:rPr>
              <a:t>877-263-8285</a:t>
            </a:r>
            <a:endParaRPr lang="en-US" sz="6000" dirty="0">
              <a:solidFill>
                <a:schemeClr val="bg1"/>
              </a:solidFill>
              <a:latin typeface="Calibri" charset="0"/>
            </a:endParaRPr>
          </a:p>
          <a:p>
            <a:pPr algn="ctr" eaLnBrk="1" hangingPunct="1"/>
            <a:endParaRPr lang="en-US" sz="6000" dirty="0" smtClean="0">
              <a:solidFill>
                <a:schemeClr val="bg1"/>
              </a:solidFill>
              <a:latin typeface="Calibri" charset="0"/>
            </a:endParaRPr>
          </a:p>
          <a:p>
            <a:pPr algn="ctr" eaLnBrk="1" hangingPunct="1"/>
            <a:r>
              <a:rPr lang="en-US" sz="6000" dirty="0" smtClean="0">
                <a:solidFill>
                  <a:schemeClr val="bg1"/>
                </a:solidFill>
                <a:latin typeface="Calibri" charset="0"/>
              </a:rPr>
              <a:t>sales</a:t>
            </a:r>
            <a:r>
              <a:rPr lang="en-US" sz="6000" dirty="0" smtClean="0">
                <a:solidFill>
                  <a:srgbClr val="00B0F0"/>
                </a:solidFill>
                <a:latin typeface="Calibri" charset="0"/>
              </a:rPr>
              <a:t>@</a:t>
            </a:r>
            <a:r>
              <a:rPr lang="en-US" sz="6000" dirty="0" smtClean="0">
                <a:solidFill>
                  <a:schemeClr val="bg1"/>
                </a:solidFill>
                <a:latin typeface="Calibri" charset="0"/>
              </a:rPr>
              <a:t>netatlantic</a:t>
            </a:r>
            <a:r>
              <a:rPr lang="en-US" sz="6000" dirty="0" smtClean="0">
                <a:solidFill>
                  <a:srgbClr val="00B0F0"/>
                </a:solidFill>
                <a:latin typeface="Calibri" charset="0"/>
              </a:rPr>
              <a:t>.</a:t>
            </a:r>
            <a:r>
              <a:rPr lang="en-US" sz="6000" dirty="0" smtClean="0">
                <a:solidFill>
                  <a:schemeClr val="bg1"/>
                </a:solidFill>
                <a:latin typeface="Calibri" charset="0"/>
              </a:rPr>
              <a:t>com</a:t>
            </a:r>
            <a:r>
              <a:rPr lang="en-US" sz="6000" dirty="0">
                <a:solidFill>
                  <a:srgbClr val="00B0F0"/>
                </a:solidFill>
                <a:latin typeface="Calibri" charset="0"/>
              </a:rPr>
              <a:t/>
            </a:r>
            <a:br>
              <a:rPr lang="en-US" sz="6000" dirty="0">
                <a:solidFill>
                  <a:srgbClr val="00B0F0"/>
                </a:solidFill>
                <a:latin typeface="Calibri" charset="0"/>
              </a:rPr>
            </a:br>
            <a:r>
              <a:rPr lang="en-US" sz="6000" dirty="0" smtClean="0">
                <a:solidFill>
                  <a:srgbClr val="00B0F0"/>
                </a:solidFill>
                <a:latin typeface="Calibri" charset="0"/>
              </a:rPr>
              <a:t>www.</a:t>
            </a:r>
            <a:r>
              <a:rPr lang="en-US" sz="6000" dirty="0" smtClean="0">
                <a:solidFill>
                  <a:schemeClr val="bg1"/>
                </a:solidFill>
                <a:latin typeface="Calibri" charset="0"/>
              </a:rPr>
              <a:t>netatlantic</a:t>
            </a:r>
            <a:r>
              <a:rPr lang="en-US" sz="6000" dirty="0" smtClean="0">
                <a:solidFill>
                  <a:srgbClr val="00B0F0"/>
                </a:solidFill>
                <a:latin typeface="Calibri" charset="0"/>
              </a:rPr>
              <a:t>.com</a:t>
            </a:r>
            <a:endParaRPr lang="en-US" sz="6000" dirty="0">
              <a:solidFill>
                <a:srgbClr val="00B0F0"/>
              </a:solidFill>
              <a:latin typeface="Calibri" charset="0"/>
            </a:endParaRPr>
          </a:p>
        </p:txBody>
      </p:sp>
      <p:pic>
        <p:nvPicPr>
          <p:cNvPr id="17" name="Picture 16"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sp>
        <p:nvSpPr>
          <p:cNvPr id="19" name="Rectangle 1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14724" y="484890"/>
            <a:ext cx="1905001" cy="1905001"/>
          </a:xfrm>
          <a:prstGeom prst="rect">
            <a:avLst/>
          </a:prstGeom>
        </p:spPr>
      </p:pic>
    </p:spTree>
    <p:extLst>
      <p:ext uri="{BB962C8B-B14F-4D97-AF65-F5344CB8AC3E}">
        <p14:creationId xmlns:p14="http://schemas.microsoft.com/office/powerpoint/2010/main" val="3081307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 y="11724"/>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9" name="TextBox 1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3999" y="2015708"/>
            <a:ext cx="9144000" cy="2826584"/>
          </a:xfrm>
          <a:prstGeom prst="rect">
            <a:avLst/>
          </a:prstGeom>
        </p:spPr>
      </p:pic>
      <p:sp>
        <p:nvSpPr>
          <p:cNvPr id="9" name="Rectangle 8"/>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extLst>
      <p:ext uri="{BB962C8B-B14F-4D97-AF65-F5344CB8AC3E}">
        <p14:creationId xmlns:p14="http://schemas.microsoft.com/office/powerpoint/2010/main" val="1209013672"/>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 y="11724"/>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19" name="TextBox 1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pic>
        <p:nvPicPr>
          <p:cNvPr id="10" name="Picture 9" descr="NetAtlantic_LogoFinal_W.png"/>
          <p:cNvPicPr>
            <a:picLocks noChangeAspect="1"/>
          </p:cNvPicPr>
          <p:nvPr/>
        </p:nvPicPr>
        <p:blipFill>
          <a:blip r:embed="rId4"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28951" y="368300"/>
            <a:ext cx="3086099" cy="1393273"/>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48274" y="2216148"/>
            <a:ext cx="3086099" cy="1393272"/>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51414" y="5064125"/>
            <a:ext cx="3086099" cy="1393272"/>
          </a:xfrm>
          <a:prstGeom prst="rect">
            <a:avLst/>
          </a:prstGeom>
        </p:spPr>
      </p:pic>
      <p:pic>
        <p:nvPicPr>
          <p:cNvPr id="26" name="Picture 2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89037" y="5064125"/>
            <a:ext cx="3086099" cy="1393272"/>
          </a:xfrm>
          <a:prstGeom prst="rect">
            <a:avLst/>
          </a:prstGeom>
        </p:spPr>
      </p:pic>
      <p:pic>
        <p:nvPicPr>
          <p:cNvPr id="27" name="Picture 2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61976" y="2216149"/>
            <a:ext cx="3086099" cy="1393272"/>
          </a:xfrm>
          <a:prstGeom prst="rect">
            <a:avLst/>
          </a:prstGeom>
        </p:spPr>
      </p:pic>
      <p:sp>
        <p:nvSpPr>
          <p:cNvPr id="13" name="Rectangle 12"/>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1+#ppt_w/2"/>
                                          </p:val>
                                        </p:tav>
                                        <p:tav tm="100000">
                                          <p:val>
                                            <p:strVal val="#ppt_x"/>
                                          </p:val>
                                        </p:tav>
                                      </p:tavLst>
                                    </p:anim>
                                    <p:anim calcmode="lin" valueType="num">
                                      <p:cBhvr additive="base">
                                        <p:cTn id="18" dur="10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100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1+#ppt_w/2"/>
                                          </p:val>
                                        </p:tav>
                                        <p:tav tm="100000">
                                          <p:val>
                                            <p:strVal val="#ppt_x"/>
                                          </p:val>
                                        </p:tav>
                                      </p:tavLst>
                                    </p:anim>
                                    <p:anim calcmode="lin" valueType="num">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decel="10000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0"/>
            <a:ext cx="9144001"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n-lt"/>
              <a:ea typeface="+mn-ea"/>
              <a:cs typeface="+mn-cs"/>
            </a:endParaRPr>
          </a:p>
        </p:txBody>
      </p:sp>
      <p:sp>
        <p:nvSpPr>
          <p:cNvPr id="27" name="TextBox 26"/>
          <p:cNvSpPr txBox="1"/>
          <p:nvPr/>
        </p:nvSpPr>
        <p:spPr>
          <a:xfrm>
            <a:off x="-6350" y="0"/>
            <a:ext cx="9144000" cy="6858000"/>
          </a:xfrm>
          <a:prstGeom prst="rect">
            <a:avLst/>
          </a:prstGeom>
          <a:solidFill>
            <a:schemeClr val="accent1">
              <a:lumMod val="50000"/>
              <a:alpha val="75000"/>
            </a:schemeClr>
          </a:solidFill>
        </p:spPr>
        <p:txBody>
          <a:bodyPr>
            <a:spAutoFit/>
          </a:bodyPr>
          <a:lstStyle/>
          <a:p>
            <a:pPr algn="ctr" fontAlgn="auto">
              <a:spcBef>
                <a:spcPts val="0"/>
              </a:spcBef>
              <a:spcAft>
                <a:spcPts val="0"/>
              </a:spcAft>
              <a:defRPr/>
            </a:pPr>
            <a:endParaRPr lang="en-US" sz="4400" dirty="0">
              <a:solidFill>
                <a:schemeClr val="bg1"/>
              </a:solidFill>
              <a:latin typeface="Myriad Pro" pitchFamily="34" charset="0"/>
              <a:ea typeface="+mn-ea"/>
              <a:cs typeface="+mn-cs"/>
            </a:endParaRPr>
          </a:p>
        </p:txBody>
      </p:sp>
      <p:pic>
        <p:nvPicPr>
          <p:cNvPr id="36" name="Picture 3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651" y="1342544"/>
            <a:ext cx="6095497" cy="6095497"/>
          </a:xfrm>
          <a:prstGeom prst="rect">
            <a:avLst/>
          </a:prstGeom>
        </p:spPr>
      </p:pic>
      <p:grpSp>
        <p:nvGrpSpPr>
          <p:cNvPr id="43" name="Group 42"/>
          <p:cNvGrpSpPr/>
          <p:nvPr/>
        </p:nvGrpSpPr>
        <p:grpSpPr>
          <a:xfrm>
            <a:off x="561976" y="368300"/>
            <a:ext cx="7772397" cy="6089097"/>
            <a:chOff x="561976" y="368300"/>
            <a:chExt cx="7772397" cy="6089097"/>
          </a:xfrm>
        </p:grpSpPr>
        <p:pic>
          <p:nvPicPr>
            <p:cNvPr id="44" name="Picture 4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28951" y="368300"/>
              <a:ext cx="3086099" cy="1393273"/>
            </a:xfrm>
            <a:prstGeom prst="rect">
              <a:avLst/>
            </a:prstGeom>
          </p:spPr>
        </p:pic>
        <p:pic>
          <p:nvPicPr>
            <p:cNvPr id="45" name="Picture 4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48274" y="2216148"/>
              <a:ext cx="3086099" cy="1393272"/>
            </a:xfrm>
            <a:prstGeom prst="rect">
              <a:avLst/>
            </a:prstGeom>
          </p:spPr>
        </p:pic>
        <p:pic>
          <p:nvPicPr>
            <p:cNvPr id="46" name="Picture 4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51414" y="5064125"/>
              <a:ext cx="3086099" cy="1393272"/>
            </a:xfrm>
            <a:prstGeom prst="rect">
              <a:avLst/>
            </a:prstGeom>
          </p:spPr>
        </p:pic>
        <p:pic>
          <p:nvPicPr>
            <p:cNvPr id="47" name="Picture 4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89037" y="5064125"/>
              <a:ext cx="3086099" cy="1393272"/>
            </a:xfrm>
            <a:prstGeom prst="rect">
              <a:avLst/>
            </a:prstGeom>
          </p:spPr>
        </p:pic>
        <p:pic>
          <p:nvPicPr>
            <p:cNvPr id="48" name="Picture 4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61976" y="2216149"/>
              <a:ext cx="3086099" cy="1393272"/>
            </a:xfrm>
            <a:prstGeom prst="rect">
              <a:avLst/>
            </a:prstGeom>
          </p:spPr>
        </p:pic>
      </p:grpSp>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679234" y="1962150"/>
            <a:ext cx="2103870" cy="18764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3640236" y="237331"/>
            <a:ext cx="2093814" cy="1828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0" name="Picture 6"/>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797112" y="4846361"/>
            <a:ext cx="1989464" cy="18288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12" cstate="email">
            <a:extLst>
              <a:ext uri="{28A0092B-C50C-407E-A947-70E740481C1C}">
                <a14:useLocalDpi xmlns:a14="http://schemas.microsoft.com/office/drawing/2010/main" val="0"/>
              </a:ext>
            </a:extLst>
          </a:blip>
          <a:stretch>
            <a:fillRect/>
          </a:stretch>
        </p:blipFill>
        <p:spPr bwMode="auto">
          <a:xfrm>
            <a:off x="5382520" y="4763245"/>
            <a:ext cx="2264228" cy="1828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9" descr="NetAtlantic_LogoFinal_W.png"/>
          <p:cNvPicPr>
            <a:picLocks noChangeAspect="1"/>
          </p:cNvPicPr>
          <p:nvPr/>
        </p:nvPicPr>
        <p:blipFill>
          <a:blip r:embed="rId13" cstate="print"/>
          <a:stretch>
            <a:fillRect/>
          </a:stretch>
        </p:blipFill>
        <p:spPr>
          <a:xfrm>
            <a:off x="136525" y="106363"/>
            <a:ext cx="1571625" cy="261937"/>
          </a:xfrm>
          <a:prstGeom prst="rect">
            <a:avLst/>
          </a:prstGeom>
          <a:effectLst>
            <a:outerShdw blurRad="12700" dist="12700" dir="2700000" algn="tl" rotWithShape="0">
              <a:prstClr val="black"/>
            </a:outerShdw>
          </a:effectLst>
        </p:spPr>
      </p:pic>
      <p:pic>
        <p:nvPicPr>
          <p:cNvPr id="22" name="Picture 6"/>
          <p:cNvPicPr>
            <a:picLocks noChangeAspect="1" noChangeArrowheads="1"/>
          </p:cNvPicPr>
          <p:nvPr/>
        </p:nvPicPr>
        <p:blipFill>
          <a:blip r:embed="rId14" cstate="email">
            <a:extLst>
              <a:ext uri="{28A0092B-C50C-407E-A947-70E740481C1C}">
                <a14:useLocalDpi xmlns:a14="http://schemas.microsoft.com/office/drawing/2010/main" val="0"/>
              </a:ext>
            </a:extLst>
          </a:blip>
          <a:stretch>
            <a:fillRect/>
          </a:stretch>
        </p:blipFill>
        <p:spPr bwMode="auto">
          <a:xfrm>
            <a:off x="6514635" y="1952625"/>
            <a:ext cx="2060368" cy="1828800"/>
          </a:xfrm>
          <a:prstGeom prst="rect">
            <a:avLst/>
          </a:prstGeom>
          <a:noFill/>
          <a:ln w="9525">
            <a:noFill/>
            <a:miter lim="800000"/>
            <a:headEnd/>
            <a:tailEnd/>
          </a:ln>
          <a:effectLst/>
        </p:spPr>
      </p:pic>
      <p:sp>
        <p:nvSpPr>
          <p:cNvPr id="30" name="Rectangle 29"/>
          <p:cNvSpPr/>
          <p:nvPr/>
        </p:nvSpPr>
        <p:spPr>
          <a:xfrm>
            <a:off x="7134976" y="6284268"/>
            <a:ext cx="1923988" cy="307777"/>
          </a:xfrm>
          <a:prstGeom prst="rect">
            <a:avLst/>
          </a:prstGeom>
        </p:spPr>
        <p:txBody>
          <a:bodyPr wrap="none">
            <a:spAutoFit/>
          </a:bodyPr>
          <a:lstStyle/>
          <a:p>
            <a:pPr algn="r" eaLnBrk="1" hangingPunct="1"/>
            <a:r>
              <a:rPr lang="en-US" sz="1400" dirty="0" smtClean="0">
                <a:solidFill>
                  <a:srgbClr val="0070C0"/>
                </a:solidFill>
                <a:latin typeface="Calibri" charset="0"/>
              </a:rPr>
              <a:t>jjones@netatlantic.com</a:t>
            </a:r>
            <a:endParaRPr lang="en-US" dirty="0">
              <a:solidFill>
                <a:srgbClr val="0070C0"/>
              </a:solidFill>
              <a:latin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etAtlantic NEW">
      <a:dk1>
        <a:srgbClr val="12054F"/>
      </a:dk1>
      <a:lt1>
        <a:sysClr val="window" lastClr="FFFFFF"/>
      </a:lt1>
      <a:dk2>
        <a:srgbClr val="12054F"/>
      </a:dk2>
      <a:lt2>
        <a:srgbClr val="DDDDC5"/>
      </a:lt2>
      <a:accent1>
        <a:srgbClr val="267CC8"/>
      </a:accent1>
      <a:accent2>
        <a:srgbClr val="F8997B"/>
      </a:accent2>
      <a:accent3>
        <a:srgbClr val="DDDDC5"/>
      </a:accent3>
      <a:accent4>
        <a:srgbClr val="12054F"/>
      </a:accent4>
      <a:accent5>
        <a:srgbClr val="A2A05E"/>
      </a:accent5>
      <a:accent6>
        <a:srgbClr val="7F7E49"/>
      </a:accent6>
      <a:hlink>
        <a:srgbClr val="267CC8"/>
      </a:hlink>
      <a:folHlink>
        <a:srgbClr val="267C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21849</TotalTime>
  <Words>6996</Words>
  <Application>Microsoft Office PowerPoint</Application>
  <PresentationFormat>On-screen Show (4:3)</PresentationFormat>
  <Paragraphs>1255</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 Atlantic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chamlin;aramos@netatlantic.com</dc:creator>
  <cp:lastModifiedBy>Miller Ramos</cp:lastModifiedBy>
  <cp:revision>1380</cp:revision>
  <cp:lastPrinted>2013-08-30T17:37:21Z</cp:lastPrinted>
  <dcterms:created xsi:type="dcterms:W3CDTF">2009-04-27T13:30:04Z</dcterms:created>
  <dcterms:modified xsi:type="dcterms:W3CDTF">2013-11-11T20:22:01Z</dcterms:modified>
</cp:coreProperties>
</file>