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20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onedoor.com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c171f24ba_1_5:notes"/>
          <p:cNvSpPr/>
          <p:nvPr>
            <p:ph idx="2" type="sldImg"/>
          </p:nvPr>
        </p:nvSpPr>
        <p:spPr>
          <a:xfrm>
            <a:off x="381179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c171f24ba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00144cee1_0_7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00144cee1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2541ad1c6_0_2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2541ad1c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00144cee1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00144ce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0144cee1_0_1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00144cee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00144cee1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00144cee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c30625710_0_42:notes"/>
          <p:cNvSpPr/>
          <p:nvPr>
            <p:ph idx="2" type="sldImg"/>
          </p:nvPr>
        </p:nvSpPr>
        <p:spPr>
          <a:xfrm>
            <a:off x="381179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c3062571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c30625710_2_5:notes"/>
          <p:cNvSpPr/>
          <p:nvPr>
            <p:ph idx="2" type="sldImg"/>
          </p:nvPr>
        </p:nvSpPr>
        <p:spPr>
          <a:xfrm>
            <a:off x="381179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c30625710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c30625710_2_13:notes"/>
          <p:cNvSpPr/>
          <p:nvPr>
            <p:ph idx="2" type="sldImg"/>
          </p:nvPr>
        </p:nvSpPr>
        <p:spPr>
          <a:xfrm>
            <a:off x="381179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c30625710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c30625710_0_5:notes"/>
          <p:cNvSpPr/>
          <p:nvPr>
            <p:ph idx="2" type="sldImg"/>
          </p:nvPr>
        </p:nvSpPr>
        <p:spPr>
          <a:xfrm>
            <a:off x="381179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c3062571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2541ad1c6_0_0:notes"/>
          <p:cNvSpPr/>
          <p:nvPr>
            <p:ph idx="2" type="sldImg"/>
          </p:nvPr>
        </p:nvSpPr>
        <p:spPr>
          <a:xfrm>
            <a:off x="381179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2541ad1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48c33517e_1_3:notes"/>
          <p:cNvSpPr/>
          <p:nvPr>
            <p:ph idx="2" type="sldImg"/>
          </p:nvPr>
        </p:nvSpPr>
        <p:spPr>
          <a:xfrm>
            <a:off x="381179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48c33517e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00144cee1_2_5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00144cee1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00144cee1_1_5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00144cee1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00144cee1_0_12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00144cee1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00144cee1_2_7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500144cee1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52541ad1c6_0_11:notes"/>
          <p:cNvSpPr/>
          <p:nvPr>
            <p:ph idx="2" type="sldImg"/>
          </p:nvPr>
        </p:nvSpPr>
        <p:spPr>
          <a:xfrm>
            <a:off x="381179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52541ad1c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a5515af64_1_103:notes"/>
          <p:cNvSpPr/>
          <p:nvPr>
            <p:ph idx="2" type="sldImg"/>
          </p:nvPr>
        </p:nvSpPr>
        <p:spPr>
          <a:xfrm>
            <a:off x="381179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a5515af64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Thanks Susan.  Bringing merchandising superpowers to store associates is a critical requirement for retailers looking to transform, and deliver a more localized and agile merchandising process.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demonstration of our Compass concept is meant to spark a conversation, and show you the direction we’re headed here at One Door.  But it’s not JUST a concept. Many of the capabilities you just saw - that guide associates, and tailor information just for them - are available in our Merchandising Cloud application today.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504f8c10b_1_0:notes"/>
          <p:cNvSpPr/>
          <p:nvPr>
            <p:ph idx="2" type="sldImg"/>
          </p:nvPr>
        </p:nvSpPr>
        <p:spPr>
          <a:xfrm>
            <a:off x="381179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504f8c10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If you are interested in learning more about the application, you can contact us at </a:t>
            </a:r>
            <a:r>
              <a:rPr lang="en" u="sng">
                <a:solidFill>
                  <a:srgbClr val="1155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www.onedoor.com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Now, we’ve got lots of questions teed up, so let’s dig in.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219b3ca01_1_3:notes"/>
          <p:cNvSpPr/>
          <p:nvPr>
            <p:ph idx="2" type="sldImg"/>
          </p:nvPr>
        </p:nvSpPr>
        <p:spPr>
          <a:xfrm>
            <a:off x="381179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219b3ca01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Please submit your questions through the Q&amp;A feature on your meeting dashboard, we’ll try to get to as many questions as we have time for.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2541ad1c6_0_59:notes"/>
          <p:cNvSpPr/>
          <p:nvPr>
            <p:ph idx="2" type="sldImg"/>
          </p:nvPr>
        </p:nvSpPr>
        <p:spPr>
          <a:xfrm>
            <a:off x="381179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2541ad1c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2541ad1c6_1_18:notes"/>
          <p:cNvSpPr/>
          <p:nvPr>
            <p:ph idx="2" type="sldImg"/>
          </p:nvPr>
        </p:nvSpPr>
        <p:spPr>
          <a:xfrm>
            <a:off x="38120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2541ad1c6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c321ff446_2_7:notes"/>
          <p:cNvSpPr/>
          <p:nvPr>
            <p:ph idx="2" type="sldImg"/>
          </p:nvPr>
        </p:nvSpPr>
        <p:spPr>
          <a:xfrm>
            <a:off x="38120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c321ff446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00144cee1_2_82:notes"/>
          <p:cNvSpPr/>
          <p:nvPr>
            <p:ph idx="2" type="sldImg"/>
          </p:nvPr>
        </p:nvSpPr>
        <p:spPr>
          <a:xfrm>
            <a:off x="38120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00144cee1_2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fabe2ea09_0_25:notes"/>
          <p:cNvSpPr/>
          <p:nvPr>
            <p:ph idx="2" type="sldImg"/>
          </p:nvPr>
        </p:nvSpPr>
        <p:spPr>
          <a:xfrm>
            <a:off x="38120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fabe2ea0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00144cee1_2_150:notes"/>
          <p:cNvSpPr/>
          <p:nvPr>
            <p:ph idx="2" type="sldImg"/>
          </p:nvPr>
        </p:nvSpPr>
        <p:spPr>
          <a:xfrm>
            <a:off x="38120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00144cee1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fabe2ea09_0_30:notes"/>
          <p:cNvSpPr/>
          <p:nvPr>
            <p:ph idx="2" type="sldImg"/>
          </p:nvPr>
        </p:nvSpPr>
        <p:spPr>
          <a:xfrm>
            <a:off x="38120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fabe2ea0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77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77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2.jpg"/><Relationship Id="rId9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7.jpg"/><Relationship Id="rId7" Type="http://schemas.openxmlformats.org/officeDocument/2006/relationships/image" Target="../media/image20.jpg"/><Relationship Id="rId8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575" y="449900"/>
            <a:ext cx="6943499" cy="37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8576" y="4092164"/>
            <a:ext cx="309501" cy="687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22"/>
          <p:cNvGrpSpPr/>
          <p:nvPr/>
        </p:nvGrpSpPr>
        <p:grpSpPr>
          <a:xfrm>
            <a:off x="0" y="0"/>
            <a:ext cx="9144100" cy="5148000"/>
            <a:chOff x="0" y="0"/>
            <a:chExt cx="9144100" cy="5148000"/>
          </a:xfrm>
        </p:grpSpPr>
        <p:sp>
          <p:nvSpPr>
            <p:cNvPr id="130" name="Google Shape;130;p22"/>
            <p:cNvSpPr/>
            <p:nvPr/>
          </p:nvSpPr>
          <p:spPr>
            <a:xfrm>
              <a:off x="0" y="0"/>
              <a:ext cx="9144000" cy="5148000"/>
            </a:xfrm>
            <a:prstGeom prst="rect">
              <a:avLst/>
            </a:prstGeom>
            <a:solidFill>
              <a:srgbClr val="003D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1" name="Google Shape;131;p22"/>
            <p:cNvPicPr preferRelativeResize="0"/>
            <p:nvPr/>
          </p:nvPicPr>
          <p:blipFill rotWithShape="1">
            <a:blip r:embed="rId3">
              <a:alphaModFix amt="5000"/>
            </a:blip>
            <a:srcRect b="33302" l="0" r="9272" t="0"/>
            <a:stretch/>
          </p:blipFill>
          <p:spPr>
            <a:xfrm>
              <a:off x="7740125" y="2849925"/>
              <a:ext cx="1403975" cy="2293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" name="Google Shape;132;p22"/>
          <p:cNvSpPr/>
          <p:nvPr/>
        </p:nvSpPr>
        <p:spPr>
          <a:xfrm>
            <a:off x="10354617" y="2426649"/>
            <a:ext cx="986100" cy="986100"/>
          </a:xfrm>
          <a:prstGeom prst="rect">
            <a:avLst/>
          </a:prstGeom>
          <a:solidFill>
            <a:srgbClr val="002F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2"/>
          <p:cNvSpPr/>
          <p:nvPr/>
        </p:nvSpPr>
        <p:spPr>
          <a:xfrm>
            <a:off x="-2288226" y="2426649"/>
            <a:ext cx="986100" cy="986100"/>
          </a:xfrm>
          <a:prstGeom prst="rect">
            <a:avLst/>
          </a:prstGeom>
          <a:solidFill>
            <a:srgbClr val="002F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249" y="3951114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135" name="Google Shape;135;p22"/>
          <p:cNvGrpSpPr/>
          <p:nvPr/>
        </p:nvGrpSpPr>
        <p:grpSpPr>
          <a:xfrm>
            <a:off x="-4" y="1532537"/>
            <a:ext cx="9139381" cy="1236288"/>
            <a:chOff x="-104811" y="1684937"/>
            <a:chExt cx="9139381" cy="1236288"/>
          </a:xfrm>
        </p:grpSpPr>
        <p:pic>
          <p:nvPicPr>
            <p:cNvPr id="136" name="Google Shape;136;p22"/>
            <p:cNvPicPr preferRelativeResize="0"/>
            <p:nvPr/>
          </p:nvPicPr>
          <p:blipFill rotWithShape="1">
            <a:blip r:embed="rId4">
              <a:alphaModFix/>
            </a:blip>
            <a:srcRect b="42096" l="48424" r="12968" t="0"/>
            <a:stretch/>
          </p:blipFill>
          <p:spPr>
            <a:xfrm>
              <a:off x="303405" y="1684938"/>
              <a:ext cx="1236269" cy="12362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22"/>
            <p:cNvPicPr preferRelativeResize="0"/>
            <p:nvPr/>
          </p:nvPicPr>
          <p:blipFill rotWithShape="1">
            <a:blip r:embed="rId5">
              <a:alphaModFix/>
            </a:blip>
            <a:srcRect b="45691" l="9266" r="57450" t="32071"/>
            <a:stretch/>
          </p:blipFill>
          <p:spPr>
            <a:xfrm>
              <a:off x="7390118" y="1684943"/>
              <a:ext cx="1236269" cy="12362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2"/>
            <p:cNvPicPr preferRelativeResize="0"/>
            <p:nvPr/>
          </p:nvPicPr>
          <p:blipFill rotWithShape="1">
            <a:blip r:embed="rId6">
              <a:alphaModFix/>
            </a:blip>
            <a:srcRect b="45954" l="45435" r="18526" t="0"/>
            <a:stretch/>
          </p:blipFill>
          <p:spPr>
            <a:xfrm>
              <a:off x="5972776" y="1684937"/>
              <a:ext cx="1236268" cy="12362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2"/>
            <p:cNvPicPr preferRelativeResize="0"/>
            <p:nvPr/>
          </p:nvPicPr>
          <p:blipFill rotWithShape="1">
            <a:blip r:embed="rId7">
              <a:alphaModFix/>
            </a:blip>
            <a:srcRect b="54921" l="61082" r="20750" t="17848"/>
            <a:stretch/>
          </p:blipFill>
          <p:spPr>
            <a:xfrm>
              <a:off x="4555433" y="1684937"/>
              <a:ext cx="1236269" cy="1236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2"/>
            <p:cNvPicPr preferRelativeResize="0"/>
            <p:nvPr/>
          </p:nvPicPr>
          <p:blipFill rotWithShape="1">
            <a:blip r:embed="rId8">
              <a:alphaModFix/>
            </a:blip>
            <a:srcRect b="57007" l="46902" r="10019" t="14271"/>
            <a:stretch/>
          </p:blipFill>
          <p:spPr>
            <a:xfrm>
              <a:off x="1720748" y="1684937"/>
              <a:ext cx="1236269" cy="1236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22"/>
            <p:cNvPicPr preferRelativeResize="0"/>
            <p:nvPr/>
          </p:nvPicPr>
          <p:blipFill rotWithShape="1">
            <a:blip r:embed="rId9">
              <a:alphaModFix/>
            </a:blip>
            <a:srcRect b="44585" l="16561" r="19667" t="12899"/>
            <a:stretch/>
          </p:blipFill>
          <p:spPr>
            <a:xfrm>
              <a:off x="3138090" y="1684937"/>
              <a:ext cx="1236269" cy="1236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22"/>
            <p:cNvPicPr preferRelativeResize="0"/>
            <p:nvPr/>
          </p:nvPicPr>
          <p:blipFill rotWithShape="1">
            <a:blip r:embed="rId5">
              <a:alphaModFix/>
            </a:blip>
            <a:srcRect b="51171" l="87691" r="6194" t="26592"/>
            <a:stretch/>
          </p:blipFill>
          <p:spPr>
            <a:xfrm>
              <a:off x="-104811" y="1684950"/>
              <a:ext cx="227126" cy="1236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22"/>
            <p:cNvPicPr preferRelativeResize="0"/>
            <p:nvPr/>
          </p:nvPicPr>
          <p:blipFill rotWithShape="1">
            <a:blip r:embed="rId8">
              <a:alphaModFix/>
            </a:blip>
            <a:srcRect b="47061" l="0" r="90432" t="18220"/>
            <a:stretch/>
          </p:blipFill>
          <p:spPr>
            <a:xfrm>
              <a:off x="8807445" y="1684950"/>
              <a:ext cx="227126" cy="1236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22"/>
          <p:cNvSpPr/>
          <p:nvPr/>
        </p:nvSpPr>
        <p:spPr>
          <a:xfrm rot="5400000">
            <a:off x="37450" y="1169325"/>
            <a:ext cx="1569000" cy="1643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2"/>
          <p:cNvSpPr/>
          <p:nvPr/>
        </p:nvSpPr>
        <p:spPr>
          <a:xfrm flipH="1" rot="-5400000">
            <a:off x="7443400" y="1076950"/>
            <a:ext cx="1764900" cy="1627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/>
          <p:nvPr/>
        </p:nvSpPr>
        <p:spPr>
          <a:xfrm>
            <a:off x="-489" y="2134323"/>
            <a:ext cx="9144000" cy="300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3"/>
          <p:cNvPicPr preferRelativeResize="0"/>
          <p:nvPr/>
        </p:nvPicPr>
        <p:blipFill rotWithShape="1">
          <a:blip r:embed="rId3">
            <a:alphaModFix/>
          </a:blip>
          <a:srcRect b="24391" l="10378" r="0" t="0"/>
          <a:stretch/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/>
          <p:nvPr/>
        </p:nvSpPr>
        <p:spPr>
          <a:xfrm>
            <a:off x="-500" y="1647575"/>
            <a:ext cx="9144000" cy="3495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249" y="3951114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4" name="Google Shape;154;p23"/>
          <p:cNvSpPr/>
          <p:nvPr/>
        </p:nvSpPr>
        <p:spPr>
          <a:xfrm rot="5400000">
            <a:off x="-533250" y="528475"/>
            <a:ext cx="5143500" cy="4077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3"/>
          <p:cNvSpPr txBox="1"/>
          <p:nvPr/>
        </p:nvSpPr>
        <p:spPr>
          <a:xfrm>
            <a:off x="33900" y="3159175"/>
            <a:ext cx="4792800" cy="7920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Regional Operations Manager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0D1CA"/>
                </a:solidFill>
              </a:rPr>
              <a:t>Franchise</a:t>
            </a:r>
            <a:endParaRPr sz="1800">
              <a:solidFill>
                <a:srgbClr val="A0D1CA"/>
              </a:solidFill>
            </a:endParaRPr>
          </a:p>
        </p:txBody>
      </p:sp>
      <p:sp>
        <p:nvSpPr>
          <p:cNvPr id="156" name="Google Shape;156;p23"/>
          <p:cNvSpPr txBox="1"/>
          <p:nvPr/>
        </p:nvSpPr>
        <p:spPr>
          <a:xfrm>
            <a:off x="72575" y="2638750"/>
            <a:ext cx="4792800" cy="6630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Wayne</a:t>
            </a:r>
            <a:endParaRPr b="1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neDoor-Pattern1-white-300ppi.png" id="161" name="Google Shape;161;p24"/>
          <p:cNvPicPr preferRelativeResize="0"/>
          <p:nvPr/>
        </p:nvPicPr>
        <p:blipFill rotWithShape="1">
          <a:blip r:embed="rId3">
            <a:alphaModFix amt="20000"/>
          </a:blip>
          <a:srcRect b="21296" l="11551" r="0" t="22778"/>
          <a:stretch/>
        </p:blipFill>
        <p:spPr>
          <a:xfrm>
            <a:off x="-489" y="4397119"/>
            <a:ext cx="9144000" cy="7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/>
          <p:nvPr/>
        </p:nvSpPr>
        <p:spPr>
          <a:xfrm>
            <a:off x="-489" y="2843264"/>
            <a:ext cx="9144000" cy="23001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</a:t>
            </a:r>
            <a:endParaRPr/>
          </a:p>
        </p:txBody>
      </p:sp>
      <p:sp>
        <p:nvSpPr>
          <p:cNvPr id="163" name="Google Shape;163;p24"/>
          <p:cNvSpPr/>
          <p:nvPr/>
        </p:nvSpPr>
        <p:spPr>
          <a:xfrm>
            <a:off x="-489" y="2134323"/>
            <a:ext cx="9144000" cy="300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4">
            <a:alphaModFix/>
          </a:blip>
          <a:srcRect b="39708" l="0" r="9090" t="26157"/>
          <a:stretch/>
        </p:blipFill>
        <p:spPr>
          <a:xfrm>
            <a:off x="350" y="25"/>
            <a:ext cx="9143773" cy="513892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/>
          <p:nvPr/>
        </p:nvSpPr>
        <p:spPr>
          <a:xfrm>
            <a:off x="-489" y="2134323"/>
            <a:ext cx="9144000" cy="300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4"/>
          <p:cNvSpPr/>
          <p:nvPr/>
        </p:nvSpPr>
        <p:spPr>
          <a:xfrm flipH="1" rot="-5400000">
            <a:off x="4533725" y="528475"/>
            <a:ext cx="5143500" cy="4077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4"/>
          <p:cNvSpPr txBox="1"/>
          <p:nvPr/>
        </p:nvSpPr>
        <p:spPr>
          <a:xfrm>
            <a:off x="4277850" y="3170650"/>
            <a:ext cx="4661400" cy="6879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Store Manager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0D1CA"/>
                </a:solidFill>
              </a:rPr>
              <a:t>Outdoor Lifestyle</a:t>
            </a:r>
            <a:endParaRPr sz="1800">
              <a:solidFill>
                <a:srgbClr val="A0D1CA"/>
              </a:solidFill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4277850" y="2619050"/>
            <a:ext cx="4204500" cy="6594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Pat</a:t>
            </a:r>
            <a:endParaRPr b="1" sz="3600">
              <a:solidFill>
                <a:srgbClr val="FFFFFF"/>
              </a:solidFill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7249" y="3951114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 b="24573" l="0" r="10586" t="0"/>
          <a:stretch/>
        </p:blipFill>
        <p:spPr>
          <a:xfrm>
            <a:off x="-75" y="0"/>
            <a:ext cx="91441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/>
          <p:nvPr/>
        </p:nvSpPr>
        <p:spPr>
          <a:xfrm>
            <a:off x="-489" y="2134323"/>
            <a:ext cx="9144000" cy="300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249" y="3951114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7" name="Google Shape;177;p25"/>
          <p:cNvSpPr/>
          <p:nvPr/>
        </p:nvSpPr>
        <p:spPr>
          <a:xfrm rot="5400000">
            <a:off x="-533250" y="528475"/>
            <a:ext cx="5143500" cy="4077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5"/>
          <p:cNvSpPr txBox="1"/>
          <p:nvPr/>
        </p:nvSpPr>
        <p:spPr>
          <a:xfrm>
            <a:off x="0" y="3159175"/>
            <a:ext cx="4826700" cy="7506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General</a:t>
            </a:r>
            <a:r>
              <a:rPr b="1" lang="en" sz="1800">
                <a:solidFill>
                  <a:srgbClr val="FF5C39"/>
                </a:solidFill>
              </a:rPr>
              <a:t> Manager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0D1CA"/>
                </a:solidFill>
              </a:rPr>
              <a:t>Fashion Brand</a:t>
            </a:r>
            <a:endParaRPr sz="1800">
              <a:solidFill>
                <a:srgbClr val="A0D1CA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849975" y="2638750"/>
            <a:ext cx="3015300" cy="6630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Ruth</a:t>
            </a:r>
            <a:endParaRPr b="1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2476" y="4191202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4">
            <a:alphaModFix/>
          </a:blip>
          <a:srcRect b="44116" l="51134" r="257" t="14868"/>
          <a:stretch/>
        </p:blipFill>
        <p:spPr>
          <a:xfrm>
            <a:off x="-75" y="-175"/>
            <a:ext cx="9144000" cy="514807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/>
          <p:nvPr/>
        </p:nvSpPr>
        <p:spPr>
          <a:xfrm flipH="1" rot="-5400000">
            <a:off x="4782450" y="777325"/>
            <a:ext cx="5143500" cy="3579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187" name="Google Shape;187;p26"/>
          <p:cNvSpPr/>
          <p:nvPr/>
        </p:nvSpPr>
        <p:spPr>
          <a:xfrm>
            <a:off x="-500" y="1240101"/>
            <a:ext cx="9144000" cy="3903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6"/>
          <p:cNvSpPr txBox="1"/>
          <p:nvPr/>
        </p:nvSpPr>
        <p:spPr>
          <a:xfrm>
            <a:off x="4277850" y="3170650"/>
            <a:ext cx="4701000" cy="5232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Store Associate Team Lead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0D1CA"/>
                </a:solidFill>
              </a:rPr>
              <a:t>Sporting Goods</a:t>
            </a:r>
            <a:endParaRPr sz="1800">
              <a:solidFill>
                <a:srgbClr val="A0D1CA"/>
              </a:solidFill>
            </a:endParaRPr>
          </a:p>
        </p:txBody>
      </p:sp>
      <p:sp>
        <p:nvSpPr>
          <p:cNvPr id="189" name="Google Shape;189;p26"/>
          <p:cNvSpPr txBox="1"/>
          <p:nvPr/>
        </p:nvSpPr>
        <p:spPr>
          <a:xfrm>
            <a:off x="4277850" y="2619050"/>
            <a:ext cx="2123400" cy="6594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Mike</a:t>
            </a:r>
            <a:endParaRPr b="1" sz="3600">
              <a:solidFill>
                <a:srgbClr val="FFFFFF"/>
              </a:solidFill>
            </a:endParaRPr>
          </a:p>
        </p:txBody>
      </p:sp>
      <p:pic>
        <p:nvPicPr>
          <p:cNvPr id="190" name="Google Shape;19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249" y="3951114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27"/>
          <p:cNvPicPr preferRelativeResize="0"/>
          <p:nvPr/>
        </p:nvPicPr>
        <p:blipFill rotWithShape="1">
          <a:blip r:embed="rId3">
            <a:alphaModFix amt="5000"/>
          </a:blip>
          <a:srcRect b="70737" l="3402" r="54802" t="3011"/>
          <a:stretch/>
        </p:blipFill>
        <p:spPr>
          <a:xfrm>
            <a:off x="4549700" y="34888"/>
            <a:ext cx="4594400" cy="51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 rotWithShape="1">
          <a:blip r:embed="rId3">
            <a:alphaModFix/>
          </a:blip>
          <a:srcRect b="23989" l="0" r="5419" t="5473"/>
          <a:stretch/>
        </p:blipFill>
        <p:spPr>
          <a:xfrm>
            <a:off x="369575" y="81825"/>
            <a:ext cx="3799125" cy="503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249" y="3951114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9" name="Google Shape;199;p27"/>
          <p:cNvSpPr txBox="1"/>
          <p:nvPr/>
        </p:nvSpPr>
        <p:spPr>
          <a:xfrm>
            <a:off x="4317375" y="1473675"/>
            <a:ext cx="4826700" cy="8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A0D1CA"/>
                </a:solidFill>
              </a:rPr>
              <a:t>KNOWS</a:t>
            </a:r>
            <a:r>
              <a:rPr b="1" lang="en" sz="3600">
                <a:solidFill>
                  <a:srgbClr val="FFFFFF"/>
                </a:solidFill>
              </a:rPr>
              <a:t> </a:t>
            </a:r>
            <a:r>
              <a:rPr b="1" lang="en" sz="3600">
                <a:solidFill>
                  <a:srgbClr val="FF5C39"/>
                </a:solidFill>
              </a:rPr>
              <a:t>YOU</a:t>
            </a:r>
            <a:endParaRPr b="1" sz="3600">
              <a:solidFill>
                <a:srgbClr val="FF5C3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28"/>
          <p:cNvPicPr preferRelativeResize="0"/>
          <p:nvPr/>
        </p:nvPicPr>
        <p:blipFill rotWithShape="1">
          <a:blip r:embed="rId3">
            <a:alphaModFix/>
          </a:blip>
          <a:srcRect b="25424" l="0" r="8925" t="6101"/>
          <a:stretch/>
        </p:blipFill>
        <p:spPr>
          <a:xfrm>
            <a:off x="371950" y="76200"/>
            <a:ext cx="3748425" cy="501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 rotWithShape="1">
          <a:blip r:embed="rId3">
            <a:alphaModFix amt="5000"/>
          </a:blip>
          <a:srcRect b="37459" l="1123" r="61908" t="39881"/>
          <a:stretch/>
        </p:blipFill>
        <p:spPr>
          <a:xfrm>
            <a:off x="4458150" y="0"/>
            <a:ext cx="4685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249" y="3951114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08" name="Google Shape;208;p28"/>
          <p:cNvSpPr txBox="1"/>
          <p:nvPr/>
        </p:nvSpPr>
        <p:spPr>
          <a:xfrm>
            <a:off x="4317375" y="1473675"/>
            <a:ext cx="4826700" cy="12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A0D1CA"/>
                </a:solidFill>
              </a:rPr>
              <a:t>KNOWS YOU’RE</a:t>
            </a:r>
            <a:br>
              <a:rPr b="1" lang="en" sz="3600">
                <a:solidFill>
                  <a:srgbClr val="A0D1CA"/>
                </a:solidFill>
              </a:rPr>
            </a:br>
            <a:r>
              <a:rPr b="1" lang="en" sz="3600">
                <a:solidFill>
                  <a:srgbClr val="FF5C39"/>
                </a:solidFill>
              </a:rPr>
              <a:t>BUSY</a:t>
            </a:r>
            <a:endParaRPr b="1" sz="3600">
              <a:solidFill>
                <a:srgbClr val="FF5C3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29"/>
          <p:cNvPicPr preferRelativeResize="0"/>
          <p:nvPr/>
        </p:nvPicPr>
        <p:blipFill rotWithShape="1">
          <a:blip r:embed="rId3">
            <a:alphaModFix amt="5000"/>
          </a:blip>
          <a:srcRect b="54834" l="7731" r="54349" t="21353"/>
          <a:stretch/>
        </p:blipFill>
        <p:spPr>
          <a:xfrm>
            <a:off x="4553400" y="12725"/>
            <a:ext cx="4590701" cy="51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 rotWithShape="1">
          <a:blip r:embed="rId3">
            <a:alphaModFix/>
          </a:blip>
          <a:srcRect b="26649" l="3320" r="4691" t="5727"/>
          <a:stretch/>
        </p:blipFill>
        <p:spPr>
          <a:xfrm>
            <a:off x="416700" y="76200"/>
            <a:ext cx="3867049" cy="5055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249" y="3951114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7" name="Google Shape;217;p29"/>
          <p:cNvSpPr txBox="1"/>
          <p:nvPr/>
        </p:nvSpPr>
        <p:spPr>
          <a:xfrm>
            <a:off x="4317375" y="1473675"/>
            <a:ext cx="4826700" cy="13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A0D1CA"/>
                </a:solidFill>
              </a:rPr>
              <a:t>ANTICIPATES</a:t>
            </a:r>
            <a:br>
              <a:rPr b="1" lang="en" sz="3600">
                <a:solidFill>
                  <a:srgbClr val="A0D1CA"/>
                </a:solidFill>
              </a:rPr>
            </a:br>
            <a:r>
              <a:rPr b="1" lang="en" sz="3600">
                <a:solidFill>
                  <a:srgbClr val="FF5C39"/>
                </a:solidFill>
              </a:rPr>
              <a:t>ACTIONS</a:t>
            </a:r>
            <a:endParaRPr b="1" sz="3600">
              <a:solidFill>
                <a:srgbClr val="FF5C39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0"/>
          <p:cNvSpPr txBox="1"/>
          <p:nvPr/>
        </p:nvSpPr>
        <p:spPr>
          <a:xfrm>
            <a:off x="594707" y="177173"/>
            <a:ext cx="5355600" cy="19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pic>
        <p:nvPicPr>
          <p:cNvPr id="224" name="Google Shape;224;p30"/>
          <p:cNvPicPr preferRelativeResize="0"/>
          <p:nvPr/>
        </p:nvPicPr>
        <p:blipFill rotWithShape="1">
          <a:blip r:embed="rId3">
            <a:alphaModFix amt="5000"/>
          </a:blip>
          <a:srcRect b="26660" l="4554" r="42361" t="44322"/>
          <a:stretch/>
        </p:blipFill>
        <p:spPr>
          <a:xfrm>
            <a:off x="3890900" y="0"/>
            <a:ext cx="5253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 rotWithShape="1">
          <a:blip r:embed="rId3">
            <a:alphaModFix/>
          </a:blip>
          <a:srcRect b="26706" l="0" r="9387" t="6057"/>
          <a:stretch/>
        </p:blipFill>
        <p:spPr>
          <a:xfrm>
            <a:off x="350350" y="76200"/>
            <a:ext cx="3736225" cy="49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249" y="3951114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27" name="Google Shape;227;p30"/>
          <p:cNvSpPr txBox="1"/>
          <p:nvPr/>
        </p:nvSpPr>
        <p:spPr>
          <a:xfrm>
            <a:off x="4317375" y="1473675"/>
            <a:ext cx="4826700" cy="12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A0D1CA"/>
                </a:solidFill>
              </a:rPr>
              <a:t>HARVESTS</a:t>
            </a:r>
            <a:r>
              <a:rPr b="1" lang="en" sz="3600">
                <a:solidFill>
                  <a:srgbClr val="CCD8DB"/>
                </a:solidFill>
              </a:rPr>
              <a:t> </a:t>
            </a:r>
            <a:r>
              <a:rPr b="1" lang="en" sz="3600">
                <a:solidFill>
                  <a:srgbClr val="FF5C39"/>
                </a:solidFill>
              </a:rPr>
              <a:t>STORE KNOWLEDGE</a:t>
            </a:r>
            <a:endParaRPr b="1" sz="3600">
              <a:solidFill>
                <a:srgbClr val="FF5C3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1"/>
          <p:cNvPicPr preferRelativeResize="0"/>
          <p:nvPr/>
        </p:nvPicPr>
        <p:blipFill rotWithShape="1">
          <a:blip r:embed="rId3">
            <a:alphaModFix amt="5000"/>
          </a:blip>
          <a:srcRect b="33302" l="0" r="9272" t="0"/>
          <a:stretch/>
        </p:blipFill>
        <p:spPr>
          <a:xfrm>
            <a:off x="7740125" y="2849925"/>
            <a:ext cx="1403975" cy="229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31"/>
          <p:cNvGrpSpPr/>
          <p:nvPr/>
        </p:nvGrpSpPr>
        <p:grpSpPr>
          <a:xfrm rot="-900117">
            <a:off x="1086683" y="10383"/>
            <a:ext cx="4343280" cy="7698081"/>
            <a:chOff x="3330543" y="-3"/>
            <a:chExt cx="2823372" cy="5014382"/>
          </a:xfrm>
        </p:grpSpPr>
        <p:pic>
          <p:nvPicPr>
            <p:cNvPr id="235" name="Google Shape;23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">
              <a:off x="3330543" y="-2"/>
              <a:ext cx="2823372" cy="5014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31"/>
            <p:cNvPicPr preferRelativeResize="0"/>
            <p:nvPr/>
          </p:nvPicPr>
          <p:blipFill rotWithShape="1">
            <a:blip r:embed="rId5">
              <a:alphaModFix/>
            </a:blip>
            <a:srcRect b="16972" l="40077" r="39589" t="30170"/>
            <a:stretch/>
          </p:blipFill>
          <p:spPr>
            <a:xfrm>
              <a:off x="3678425" y="484625"/>
              <a:ext cx="2075688" cy="3431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31"/>
            <p:cNvPicPr preferRelativeResize="0"/>
            <p:nvPr/>
          </p:nvPicPr>
          <p:blipFill rotWithShape="1">
            <a:blip r:embed="rId5">
              <a:alphaModFix/>
            </a:blip>
            <a:srcRect b="13445" l="40077" r="39539" t="80924"/>
            <a:stretch/>
          </p:blipFill>
          <p:spPr>
            <a:xfrm>
              <a:off x="3678525" y="3915750"/>
              <a:ext cx="2074428" cy="365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8" name="Google Shape;238;p31"/>
          <p:cNvSpPr txBox="1"/>
          <p:nvPr/>
        </p:nvSpPr>
        <p:spPr>
          <a:xfrm>
            <a:off x="5177400" y="1092675"/>
            <a:ext cx="3966600" cy="23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A0D1CA"/>
                </a:solidFill>
              </a:rPr>
              <a:t>COMPASS</a:t>
            </a:r>
            <a:br>
              <a:rPr b="1" lang="en" sz="3600">
                <a:solidFill>
                  <a:srgbClr val="A0D1CA"/>
                </a:solidFill>
              </a:rPr>
            </a:br>
            <a:r>
              <a:rPr b="1" lang="en" sz="3600">
                <a:solidFill>
                  <a:srgbClr val="FF5C39"/>
                </a:solidFill>
              </a:rPr>
              <a:t>IN ACTION</a:t>
            </a:r>
            <a:endParaRPr b="1" sz="3600">
              <a:solidFill>
                <a:srgbClr val="FF5C3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17046" l="16855" r="16522" t="0"/>
          <a:stretch/>
        </p:blipFill>
        <p:spPr>
          <a:xfrm>
            <a:off x="246525" y="1739400"/>
            <a:ext cx="3144249" cy="213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 amt="5000"/>
          </a:blip>
          <a:srcRect b="33302" l="0" r="9272" t="0"/>
          <a:stretch/>
        </p:blipFill>
        <p:spPr>
          <a:xfrm>
            <a:off x="7740125" y="2852928"/>
            <a:ext cx="1403975" cy="2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585350" y="1058875"/>
            <a:ext cx="5175300" cy="29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A0D1CA"/>
                </a:solidFill>
              </a:rPr>
              <a:t>BEFORE WE GET STARTED</a:t>
            </a:r>
            <a:r>
              <a:rPr b="1" lang="en" sz="2400">
                <a:solidFill>
                  <a:srgbClr val="A0D1CA"/>
                </a:solidFill>
              </a:rPr>
              <a:t>:</a:t>
            </a:r>
            <a:endParaRPr b="1" sz="2400">
              <a:solidFill>
                <a:srgbClr val="A0D1C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A0D1CA"/>
              </a:buClr>
              <a:buSzPts val="1800"/>
              <a:buChar char="-"/>
            </a:pPr>
            <a:r>
              <a:rPr b="1" lang="en" sz="1800">
                <a:solidFill>
                  <a:srgbClr val="FFFFFF"/>
                </a:solidFill>
              </a:rPr>
              <a:t>Submit questions using the “Questions” feature through the webinar dashboard</a:t>
            </a:r>
            <a:endParaRPr b="1"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A0D1CA"/>
              </a:buClr>
              <a:buSzPts val="1800"/>
              <a:buChar char="-"/>
            </a:pPr>
            <a:r>
              <a:rPr b="1" lang="en" sz="1800">
                <a:solidFill>
                  <a:srgbClr val="FFFFFF"/>
                </a:solidFill>
              </a:rPr>
              <a:t>All attendees are on mute</a:t>
            </a:r>
            <a:endParaRPr b="1"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A0D1CA"/>
              </a:buClr>
              <a:buSzPts val="1800"/>
              <a:buChar char="-"/>
            </a:pPr>
            <a:r>
              <a:rPr b="1" lang="en" sz="1800">
                <a:solidFill>
                  <a:srgbClr val="FFFFFF"/>
                </a:solidFill>
              </a:rPr>
              <a:t>This webinar is being recorded</a:t>
            </a:r>
            <a:endParaRPr b="1"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A0D1CA"/>
              </a:buClr>
              <a:buSzPts val="1800"/>
              <a:buChar char="-"/>
            </a:pPr>
            <a:r>
              <a:rPr b="1" lang="en" sz="1800">
                <a:solidFill>
                  <a:srgbClr val="FFFFFF"/>
                </a:solidFill>
              </a:rPr>
              <a:t>All attendees will receive a link to the recording after the webinar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neDoor-Pattern1-white-300ppi.png" id="243" name="Google Shape;243;p32"/>
          <p:cNvPicPr preferRelativeResize="0"/>
          <p:nvPr/>
        </p:nvPicPr>
        <p:blipFill rotWithShape="1">
          <a:blip r:embed="rId3">
            <a:alphaModFix amt="20000"/>
          </a:blip>
          <a:srcRect b="21296" l="11551" r="0" t="22778"/>
          <a:stretch/>
        </p:blipFill>
        <p:spPr>
          <a:xfrm>
            <a:off x="-489" y="4397119"/>
            <a:ext cx="9144000" cy="7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/>
          <p:nvPr/>
        </p:nvSpPr>
        <p:spPr>
          <a:xfrm>
            <a:off x="-489" y="2843264"/>
            <a:ext cx="9144000" cy="23001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</a:t>
            </a:r>
            <a:endParaRPr/>
          </a:p>
        </p:txBody>
      </p:sp>
      <p:sp>
        <p:nvSpPr>
          <p:cNvPr id="245" name="Google Shape;245;p32"/>
          <p:cNvSpPr/>
          <p:nvPr/>
        </p:nvSpPr>
        <p:spPr>
          <a:xfrm>
            <a:off x="-489" y="2134323"/>
            <a:ext cx="9144000" cy="300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32"/>
          <p:cNvPicPr preferRelativeResize="0"/>
          <p:nvPr/>
        </p:nvPicPr>
        <p:blipFill rotWithShape="1">
          <a:blip r:embed="rId4">
            <a:alphaModFix/>
          </a:blip>
          <a:srcRect b="39708" l="0" r="9090" t="26157"/>
          <a:stretch/>
        </p:blipFill>
        <p:spPr>
          <a:xfrm>
            <a:off x="113" y="-2287"/>
            <a:ext cx="9143773" cy="5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/>
          <p:nvPr/>
        </p:nvSpPr>
        <p:spPr>
          <a:xfrm>
            <a:off x="-489" y="2134323"/>
            <a:ext cx="9144000" cy="300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2"/>
          <p:cNvSpPr/>
          <p:nvPr/>
        </p:nvSpPr>
        <p:spPr>
          <a:xfrm flipH="1" rot="-5400000">
            <a:off x="4790450" y="709075"/>
            <a:ext cx="5143500" cy="37161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2"/>
          <p:cNvSpPr txBox="1"/>
          <p:nvPr/>
        </p:nvSpPr>
        <p:spPr>
          <a:xfrm>
            <a:off x="4277850" y="3170650"/>
            <a:ext cx="4407600" cy="7806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Store Manager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0D1CA"/>
                </a:solidFill>
              </a:rPr>
              <a:t>Outdoor Lifestyle</a:t>
            </a:r>
            <a:endParaRPr sz="1800">
              <a:solidFill>
                <a:srgbClr val="A0D1CA"/>
              </a:solidFill>
            </a:endParaRPr>
          </a:p>
        </p:txBody>
      </p:sp>
      <p:sp>
        <p:nvSpPr>
          <p:cNvPr id="250" name="Google Shape;250;p32"/>
          <p:cNvSpPr txBox="1"/>
          <p:nvPr/>
        </p:nvSpPr>
        <p:spPr>
          <a:xfrm>
            <a:off x="4277850" y="2619050"/>
            <a:ext cx="2884800" cy="6594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Pat</a:t>
            </a:r>
            <a:endParaRPr b="1" sz="3600">
              <a:solidFill>
                <a:srgbClr val="FFFFFF"/>
              </a:solidFill>
            </a:endParaRPr>
          </a:p>
        </p:txBody>
      </p:sp>
      <p:pic>
        <p:nvPicPr>
          <p:cNvPr id="251" name="Google Shape;25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7249" y="3951114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3"/>
          <p:cNvPicPr preferRelativeResize="0"/>
          <p:nvPr/>
        </p:nvPicPr>
        <p:blipFill rotWithShape="1">
          <a:blip r:embed="rId3">
            <a:alphaModFix/>
          </a:blip>
          <a:srcRect b="47475" l="0" r="0" t="14988"/>
          <a:stretch/>
        </p:blipFill>
        <p:spPr>
          <a:xfrm>
            <a:off x="0" y="0"/>
            <a:ext cx="9143999" cy="5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/>
          <p:nvPr/>
        </p:nvSpPr>
        <p:spPr>
          <a:xfrm>
            <a:off x="-489" y="2134323"/>
            <a:ext cx="9144000" cy="300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249" y="3951114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59" name="Google Shape;259;p33"/>
          <p:cNvSpPr/>
          <p:nvPr/>
        </p:nvSpPr>
        <p:spPr>
          <a:xfrm rot="5400000">
            <a:off x="-741675" y="736825"/>
            <a:ext cx="5143500" cy="3660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3"/>
          <p:cNvSpPr txBox="1"/>
          <p:nvPr/>
        </p:nvSpPr>
        <p:spPr>
          <a:xfrm>
            <a:off x="259575" y="3159175"/>
            <a:ext cx="4566900" cy="7392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Shift Lead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0D1CA"/>
                </a:solidFill>
              </a:rPr>
              <a:t>Home Improvement</a:t>
            </a:r>
            <a:endParaRPr sz="1800">
              <a:solidFill>
                <a:srgbClr val="A0D1CA"/>
              </a:solidFill>
            </a:endParaRPr>
          </a:p>
        </p:txBody>
      </p:sp>
      <p:sp>
        <p:nvSpPr>
          <p:cNvPr id="261" name="Google Shape;261;p33"/>
          <p:cNvSpPr txBox="1"/>
          <p:nvPr/>
        </p:nvSpPr>
        <p:spPr>
          <a:xfrm>
            <a:off x="378000" y="2638750"/>
            <a:ext cx="4487400" cy="6630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Christy</a:t>
            </a:r>
            <a:endParaRPr b="1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4"/>
          <p:cNvPicPr preferRelativeResize="0"/>
          <p:nvPr/>
        </p:nvPicPr>
        <p:blipFill rotWithShape="1">
          <a:blip r:embed="rId3">
            <a:alphaModFix/>
          </a:blip>
          <a:srcRect b="44142" l="0" r="10233" t="8640"/>
          <a:stretch/>
        </p:blipFill>
        <p:spPr>
          <a:xfrm>
            <a:off x="2624775" y="-175"/>
            <a:ext cx="6519226" cy="514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4"/>
          <p:cNvPicPr preferRelativeResize="0"/>
          <p:nvPr/>
        </p:nvPicPr>
        <p:blipFill rotWithShape="1">
          <a:blip r:embed="rId3">
            <a:alphaModFix/>
          </a:blip>
          <a:srcRect b="44142" l="0" r="88320" t="8640"/>
          <a:stretch/>
        </p:blipFill>
        <p:spPr>
          <a:xfrm flipH="1">
            <a:off x="-505" y="-175"/>
            <a:ext cx="264433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4"/>
          <p:cNvSpPr/>
          <p:nvPr/>
        </p:nvSpPr>
        <p:spPr>
          <a:xfrm>
            <a:off x="-489" y="2134323"/>
            <a:ext cx="9144000" cy="300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249" y="3951114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70" name="Google Shape;270;p34"/>
          <p:cNvSpPr/>
          <p:nvPr/>
        </p:nvSpPr>
        <p:spPr>
          <a:xfrm rot="5400000">
            <a:off x="-123600" y="118975"/>
            <a:ext cx="5143500" cy="4896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4"/>
          <p:cNvSpPr txBox="1"/>
          <p:nvPr/>
        </p:nvSpPr>
        <p:spPr>
          <a:xfrm>
            <a:off x="118575" y="3159175"/>
            <a:ext cx="4707900" cy="7392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Senior Sales Associate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0D1CA"/>
                </a:solidFill>
              </a:rPr>
              <a:t>Health &amp; Beauty</a:t>
            </a:r>
            <a:endParaRPr sz="1800">
              <a:solidFill>
                <a:srgbClr val="A0D1CA"/>
              </a:solidFill>
            </a:endParaRPr>
          </a:p>
        </p:txBody>
      </p:sp>
      <p:sp>
        <p:nvSpPr>
          <p:cNvPr id="272" name="Google Shape;272;p34"/>
          <p:cNvSpPr txBox="1"/>
          <p:nvPr/>
        </p:nvSpPr>
        <p:spPr>
          <a:xfrm>
            <a:off x="1477750" y="2638750"/>
            <a:ext cx="3387600" cy="6630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Bob</a:t>
            </a:r>
            <a:endParaRPr b="1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/>
          <p:nvPr/>
        </p:nvSpPr>
        <p:spPr>
          <a:xfrm>
            <a:off x="-489" y="2134323"/>
            <a:ext cx="9144000" cy="300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35"/>
          <p:cNvPicPr preferRelativeResize="0"/>
          <p:nvPr/>
        </p:nvPicPr>
        <p:blipFill rotWithShape="1">
          <a:blip r:embed="rId3">
            <a:alphaModFix/>
          </a:blip>
          <a:srcRect b="24391" l="10378" r="0" t="0"/>
          <a:stretch/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5"/>
          <p:cNvSpPr/>
          <p:nvPr/>
        </p:nvSpPr>
        <p:spPr>
          <a:xfrm>
            <a:off x="-500" y="1647575"/>
            <a:ext cx="9144000" cy="3495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249" y="3951114"/>
            <a:ext cx="309501" cy="6877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81" name="Google Shape;281;p35"/>
          <p:cNvSpPr/>
          <p:nvPr/>
        </p:nvSpPr>
        <p:spPr>
          <a:xfrm rot="5400000">
            <a:off x="-533250" y="528475"/>
            <a:ext cx="5143500" cy="4077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3D4C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5"/>
          <p:cNvSpPr txBox="1"/>
          <p:nvPr/>
        </p:nvSpPr>
        <p:spPr>
          <a:xfrm>
            <a:off x="220075" y="3159175"/>
            <a:ext cx="4606500" cy="7392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st="9525">
              <a:srgbClr val="003D4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5C39"/>
                </a:solidFill>
              </a:rPr>
              <a:t>Regional Operations Manager</a:t>
            </a:r>
            <a:endParaRPr b="1" sz="1800">
              <a:solidFill>
                <a:srgbClr val="FF5C3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0D1CA"/>
                </a:solidFill>
              </a:rPr>
              <a:t>Franchise</a:t>
            </a:r>
            <a:endParaRPr sz="1800">
              <a:solidFill>
                <a:srgbClr val="A0D1CA"/>
              </a:solidFill>
            </a:endParaRPr>
          </a:p>
        </p:txBody>
      </p:sp>
      <p:sp>
        <p:nvSpPr>
          <p:cNvPr id="283" name="Google Shape;283;p35"/>
          <p:cNvSpPr txBox="1"/>
          <p:nvPr/>
        </p:nvSpPr>
        <p:spPr>
          <a:xfrm>
            <a:off x="1094250" y="2638750"/>
            <a:ext cx="3771000" cy="6630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95250">
              <a:srgbClr val="003D4C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Wayne</a:t>
            </a:r>
            <a:endParaRPr b="1"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575" y="449900"/>
            <a:ext cx="6943499" cy="37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8576" y="4092164"/>
            <a:ext cx="309501" cy="687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7"/>
          <p:cNvSpPr/>
          <p:nvPr/>
        </p:nvSpPr>
        <p:spPr>
          <a:xfrm>
            <a:off x="0" y="-225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7"/>
          <p:cNvSpPr txBox="1"/>
          <p:nvPr/>
        </p:nvSpPr>
        <p:spPr>
          <a:xfrm>
            <a:off x="340450" y="222750"/>
            <a:ext cx="8292900" cy="12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</a:rPr>
              <a:t>MERCHANDISING CLOUD</a:t>
            </a:r>
            <a:endParaRPr b="1"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FF5C3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A0D1CA"/>
              </a:solidFill>
            </a:endParaRPr>
          </a:p>
        </p:txBody>
      </p:sp>
      <p:pic>
        <p:nvPicPr>
          <p:cNvPr id="297" name="Google Shape;29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338" y="2096975"/>
            <a:ext cx="3475083" cy="29703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66675">
              <a:srgbClr val="666666">
                <a:alpha val="68000"/>
              </a:srgbClr>
            </a:outerShdw>
          </a:effectLst>
        </p:spPr>
      </p:pic>
      <p:pic>
        <p:nvPicPr>
          <p:cNvPr id="298" name="Google Shape;29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9047" y="3262880"/>
            <a:ext cx="2486418" cy="168494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4260000" dist="57150">
              <a:srgbClr val="666666">
                <a:alpha val="56000"/>
              </a:srgbClr>
            </a:outerShdw>
          </a:effectLst>
        </p:spPr>
      </p:pic>
      <p:pic>
        <p:nvPicPr>
          <p:cNvPr id="299" name="Google Shape;299;p37"/>
          <p:cNvPicPr preferRelativeResize="0"/>
          <p:nvPr/>
        </p:nvPicPr>
        <p:blipFill rotWithShape="1">
          <a:blip r:embed="rId5">
            <a:alphaModFix amt="5000"/>
          </a:blip>
          <a:srcRect b="33302" l="0" r="9272" t="0"/>
          <a:stretch/>
        </p:blipFill>
        <p:spPr>
          <a:xfrm>
            <a:off x="7740125" y="2849925"/>
            <a:ext cx="1403975" cy="2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/>
          <p:nvPr/>
        </p:nvSpPr>
        <p:spPr>
          <a:xfrm>
            <a:off x="353700" y="962600"/>
            <a:ext cx="8436600" cy="19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A0D1CA"/>
                </a:solidFill>
              </a:rPr>
              <a:t>Streamlining how </a:t>
            </a:r>
            <a:r>
              <a:rPr b="1" lang="en" sz="1800">
                <a:solidFill>
                  <a:srgbClr val="FF5C39"/>
                </a:solidFill>
              </a:rPr>
              <a:t>HQ and store teams</a:t>
            </a:r>
            <a:r>
              <a:rPr b="1" lang="en" sz="1800">
                <a:solidFill>
                  <a:srgbClr val="A0D1CA"/>
                </a:solidFill>
              </a:rPr>
              <a:t> create, communicate, execute, </a:t>
            </a:r>
            <a:br>
              <a:rPr b="1" lang="en" sz="1800">
                <a:solidFill>
                  <a:srgbClr val="A0D1CA"/>
                </a:solidFill>
              </a:rPr>
            </a:br>
            <a:r>
              <a:rPr b="1" lang="en" sz="1800">
                <a:solidFill>
                  <a:srgbClr val="A0D1CA"/>
                </a:solidFill>
              </a:rPr>
              <a:t>and confirm visual merchandising plans</a:t>
            </a:r>
            <a:endParaRPr b="1" sz="1800">
              <a:solidFill>
                <a:srgbClr val="A0D1C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A0D1CA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8"/>
          <p:cNvSpPr txBox="1"/>
          <p:nvPr/>
        </p:nvSpPr>
        <p:spPr>
          <a:xfrm>
            <a:off x="0" y="4129850"/>
            <a:ext cx="91440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0D1CA"/>
                </a:solidFill>
              </a:rPr>
              <a:t>w</a:t>
            </a:r>
            <a:r>
              <a:rPr lang="en" sz="2400">
                <a:solidFill>
                  <a:srgbClr val="A0D1CA"/>
                </a:solidFill>
              </a:rPr>
              <a:t> </a:t>
            </a:r>
            <a:r>
              <a:rPr lang="en" sz="2400">
                <a:solidFill>
                  <a:srgbClr val="A0D1CA"/>
                </a:solidFill>
              </a:rPr>
              <a:t> w  w  .</a:t>
            </a:r>
            <a:r>
              <a:rPr lang="en" sz="2400">
                <a:solidFill>
                  <a:srgbClr val="336470"/>
                </a:solidFill>
              </a:rPr>
              <a:t> </a:t>
            </a:r>
            <a:r>
              <a:rPr lang="en" sz="2400">
                <a:solidFill>
                  <a:srgbClr val="FFFFFF"/>
                </a:solidFill>
              </a:rPr>
              <a:t> o  n  e  d  o  o  r  </a:t>
            </a:r>
            <a:r>
              <a:rPr lang="en" sz="2400">
                <a:solidFill>
                  <a:srgbClr val="A0D1CA"/>
                </a:solidFill>
              </a:rPr>
              <a:t>.  c  o  m </a:t>
            </a:r>
            <a:endParaRPr b="1" sz="2400">
              <a:solidFill>
                <a:srgbClr val="A0D1CA"/>
              </a:solidFill>
            </a:endParaRPr>
          </a:p>
        </p:txBody>
      </p:sp>
      <p:pic>
        <p:nvPicPr>
          <p:cNvPr id="307" name="Google Shape;3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9213" y="3030195"/>
            <a:ext cx="425775" cy="946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8" name="Google Shape;308;p38"/>
          <p:cNvSpPr txBox="1"/>
          <p:nvPr/>
        </p:nvSpPr>
        <p:spPr>
          <a:xfrm>
            <a:off x="544050" y="855225"/>
            <a:ext cx="8055900" cy="12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A0D1CA"/>
                </a:solidFill>
              </a:rPr>
              <a:t>GIVE YOUR STORE ASSOCIATES</a:t>
            </a:r>
            <a:r>
              <a:rPr b="1" lang="en" sz="3600">
                <a:solidFill>
                  <a:srgbClr val="CCD8DB"/>
                </a:solidFill>
              </a:rPr>
              <a:t> </a:t>
            </a:r>
            <a:r>
              <a:rPr b="1" lang="en" sz="3600">
                <a:solidFill>
                  <a:srgbClr val="FF5C39"/>
                </a:solidFill>
              </a:rPr>
              <a:t>MERCHANDISING SUPERPOWERS</a:t>
            </a:r>
            <a:endParaRPr b="1" sz="3600">
              <a:solidFill>
                <a:srgbClr val="FF5C39"/>
              </a:solidFill>
            </a:endParaRPr>
          </a:p>
        </p:txBody>
      </p:sp>
      <p:pic>
        <p:nvPicPr>
          <p:cNvPr id="309" name="Google Shape;309;p38"/>
          <p:cNvPicPr preferRelativeResize="0"/>
          <p:nvPr/>
        </p:nvPicPr>
        <p:blipFill rotWithShape="1">
          <a:blip r:embed="rId4">
            <a:alphaModFix amt="11000"/>
          </a:blip>
          <a:srcRect b="7834" l="1268" r="21873" t="0"/>
          <a:stretch/>
        </p:blipFill>
        <p:spPr>
          <a:xfrm>
            <a:off x="5927200" y="2061375"/>
            <a:ext cx="3216900" cy="308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39"/>
          <p:cNvPicPr preferRelativeResize="0"/>
          <p:nvPr/>
        </p:nvPicPr>
        <p:blipFill rotWithShape="1">
          <a:blip r:embed="rId3">
            <a:alphaModFix amt="5000"/>
          </a:blip>
          <a:srcRect b="33302" l="0" r="9272" t="0"/>
          <a:stretch/>
        </p:blipFill>
        <p:spPr>
          <a:xfrm>
            <a:off x="7740125" y="2849925"/>
            <a:ext cx="1403975" cy="2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9"/>
          <p:cNvSpPr txBox="1"/>
          <p:nvPr/>
        </p:nvSpPr>
        <p:spPr>
          <a:xfrm>
            <a:off x="1038950" y="1274100"/>
            <a:ext cx="6429300" cy="27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Q&amp;A SESSION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A0D1CA"/>
                </a:solidFill>
              </a:rPr>
              <a:t>Please submit your questions through the </a:t>
            </a:r>
            <a:r>
              <a:rPr b="1" lang="en" sz="1800">
                <a:solidFill>
                  <a:srgbClr val="FF5C39"/>
                </a:solidFill>
              </a:rPr>
              <a:t>“Questions” </a:t>
            </a:r>
            <a:r>
              <a:rPr b="1" lang="en" sz="1800">
                <a:solidFill>
                  <a:srgbClr val="A0D1CA"/>
                </a:solidFill>
              </a:rPr>
              <a:t>feature on your webinar dashboard</a:t>
            </a:r>
            <a:endParaRPr b="1" sz="1800">
              <a:solidFill>
                <a:srgbClr val="A0D1CA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3D4C"/>
              </a:solidFill>
              <a:highlight>
                <a:srgbClr val="EDEDED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3D4C"/>
              </a:solidFill>
              <a:highlight>
                <a:srgbClr val="EDEDED"/>
              </a:highlight>
            </a:endParaRPr>
          </a:p>
          <a:p>
            <a:pPr indent="-12700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highlight>
                <a:srgbClr val="003A4C"/>
              </a:highlight>
            </a:endParaRPr>
          </a:p>
          <a:p>
            <a:pPr indent="-1270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highlight>
                <a:srgbClr val="003A4C"/>
              </a:highlight>
            </a:endParaRPr>
          </a:p>
          <a:p>
            <a:pPr indent="-1270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highlight>
                <a:srgbClr val="F3F4F5"/>
              </a:highlight>
            </a:endParaRPr>
          </a:p>
          <a:p>
            <a:pPr indent="-1270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highlight>
                <a:srgbClr val="003A4C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3D4C"/>
              </a:solidFill>
              <a:highlight>
                <a:srgbClr val="EDEDED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3D4C"/>
              </a:solidFill>
              <a:highlight>
                <a:srgbClr val="EDEDED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rgbClr val="003D4C"/>
              </a:solidFill>
              <a:highlight>
                <a:srgbClr val="EDEDED"/>
              </a:highlight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 amt="5000"/>
          </a:blip>
          <a:srcRect b="33302" l="0" r="9272" t="0"/>
          <a:stretch/>
        </p:blipFill>
        <p:spPr>
          <a:xfrm>
            <a:off x="7740125" y="2852928"/>
            <a:ext cx="1403975" cy="2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8775" y="615975"/>
            <a:ext cx="1432264" cy="187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88603" y="3193962"/>
            <a:ext cx="1601672" cy="12821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/>
          <p:nvPr/>
        </p:nvSpPr>
        <p:spPr>
          <a:xfrm rot="-5400000">
            <a:off x="3033950" y="1644450"/>
            <a:ext cx="1591500" cy="3552000"/>
          </a:xfrm>
          <a:prstGeom prst="bentArrow">
            <a:avLst>
              <a:gd fmla="val 25011" name="adj1"/>
              <a:gd fmla="val 24358" name="adj2"/>
              <a:gd fmla="val 16815" name="adj3"/>
              <a:gd fmla="val 11004" name="adj4"/>
            </a:avLst>
          </a:prstGeom>
          <a:solidFill>
            <a:srgbClr val="3364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 rot="5400000">
            <a:off x="4392200" y="430950"/>
            <a:ext cx="1591500" cy="3552000"/>
          </a:xfrm>
          <a:prstGeom prst="bentArrow">
            <a:avLst>
              <a:gd fmla="val 25011" name="adj1"/>
              <a:gd fmla="val 24358" name="adj2"/>
              <a:gd fmla="val 16815" name="adj3"/>
              <a:gd fmla="val 11004" name="adj4"/>
            </a:avLst>
          </a:prstGeom>
          <a:solidFill>
            <a:srgbClr val="3364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15"/>
          <p:cNvGrpSpPr/>
          <p:nvPr/>
        </p:nvGrpSpPr>
        <p:grpSpPr>
          <a:xfrm>
            <a:off x="4050611" y="1743686"/>
            <a:ext cx="995654" cy="2162476"/>
            <a:chOff x="3994872" y="1576504"/>
            <a:chExt cx="1107513" cy="2405156"/>
          </a:xfrm>
        </p:grpSpPr>
        <p:sp>
          <p:nvSpPr>
            <p:cNvPr id="76" name="Google Shape;76;p15"/>
            <p:cNvSpPr/>
            <p:nvPr/>
          </p:nvSpPr>
          <p:spPr>
            <a:xfrm>
              <a:off x="4036785" y="1614060"/>
              <a:ext cx="1065600" cy="2367600"/>
            </a:xfrm>
            <a:prstGeom prst="rect">
              <a:avLst/>
            </a:prstGeom>
            <a:solidFill>
              <a:srgbClr val="003D4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7" name="Google Shape;77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94872" y="1576504"/>
              <a:ext cx="1065450" cy="2367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0" y="0"/>
            <a:ext cx="9145500" cy="51435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3D4C"/>
              </a:solidFill>
              <a:highlight>
                <a:srgbClr val="EDEDED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3D4C"/>
              </a:solidFill>
              <a:highlight>
                <a:srgbClr val="EDEDED"/>
              </a:highlight>
            </a:endParaRPr>
          </a:p>
          <a:p>
            <a:pPr indent="-12700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highlight>
                <a:srgbClr val="003A4C"/>
              </a:highlight>
            </a:endParaRPr>
          </a:p>
          <a:p>
            <a:pPr indent="-1270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highlight>
                <a:srgbClr val="003A4C"/>
              </a:highlight>
            </a:endParaRPr>
          </a:p>
          <a:p>
            <a:pPr indent="-1270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highlight>
                <a:srgbClr val="F3F4F5"/>
              </a:highlight>
            </a:endParaRPr>
          </a:p>
          <a:p>
            <a:pPr indent="-12700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highlight>
                <a:srgbClr val="003A4C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3D4C"/>
              </a:solidFill>
              <a:highlight>
                <a:srgbClr val="EDEDED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3D4C"/>
              </a:solidFill>
              <a:highlight>
                <a:srgbClr val="EDEDED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b="1" sz="1300">
              <a:solidFill>
                <a:srgbClr val="003D4C"/>
              </a:solidFill>
              <a:highlight>
                <a:srgbClr val="EDEDED"/>
              </a:highlight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 amt="5000"/>
          </a:blip>
          <a:srcRect b="33302" l="0" r="9272" t="0"/>
          <a:stretch/>
        </p:blipFill>
        <p:spPr>
          <a:xfrm>
            <a:off x="7740125" y="2852928"/>
            <a:ext cx="1403975" cy="2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4">
            <a:alphaModFix/>
          </a:blip>
          <a:srcRect b="258" l="0" r="0" t="258"/>
          <a:stretch/>
        </p:blipFill>
        <p:spPr>
          <a:xfrm rot="-900006">
            <a:off x="485039" y="20202"/>
            <a:ext cx="5491726" cy="7588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 txBox="1"/>
          <p:nvPr/>
        </p:nvSpPr>
        <p:spPr>
          <a:xfrm>
            <a:off x="4912575" y="1062950"/>
            <a:ext cx="4208400" cy="14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rgbClr val="A0D1CA"/>
                </a:solidFill>
              </a:rPr>
              <a:t>“</a:t>
            </a:r>
            <a:r>
              <a:rPr b="1" i="1" lang="en" sz="3600">
                <a:solidFill>
                  <a:srgbClr val="FFFFFF"/>
                </a:solidFill>
              </a:rPr>
              <a:t>Hey,Google…</a:t>
            </a:r>
            <a:r>
              <a:rPr b="1" i="1" lang="en" sz="3600">
                <a:solidFill>
                  <a:srgbClr val="A0D1CA"/>
                </a:solidFill>
              </a:rPr>
              <a:t>”</a:t>
            </a:r>
            <a:endParaRPr b="1" i="1" sz="3600">
              <a:solidFill>
                <a:srgbClr val="A0D1CA"/>
              </a:solidFill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b="0" l="0" r="0" t="9"/>
          <a:stretch/>
        </p:blipFill>
        <p:spPr>
          <a:xfrm rot="-900002">
            <a:off x="1084743" y="-2"/>
            <a:ext cx="4343648" cy="771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4">
            <a:alphaModFix amt="5000"/>
          </a:blip>
          <a:srcRect b="33302" l="0" r="9272" t="0"/>
          <a:stretch/>
        </p:blipFill>
        <p:spPr>
          <a:xfrm>
            <a:off x="7740125" y="2852928"/>
            <a:ext cx="1403975" cy="22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0" l="0" r="0" t="9"/>
          <a:stretch/>
        </p:blipFill>
        <p:spPr>
          <a:xfrm rot="-900002">
            <a:off x="1084743" y="-2"/>
            <a:ext cx="4343648" cy="771443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5177400" y="1092675"/>
            <a:ext cx="3966600" cy="23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KNOWS </a:t>
            </a:r>
            <a:r>
              <a:rPr b="1" lang="en" sz="3600">
                <a:solidFill>
                  <a:srgbClr val="A0D1CA"/>
                </a:solidFill>
              </a:rPr>
              <a:t>ME</a:t>
            </a:r>
            <a:endParaRPr b="1" sz="3600">
              <a:solidFill>
                <a:srgbClr val="A0D1CA"/>
              </a:solidFill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 amt="5000"/>
          </a:blip>
          <a:srcRect b="33302" l="0" r="9272" t="0"/>
          <a:stretch/>
        </p:blipFill>
        <p:spPr>
          <a:xfrm>
            <a:off x="7740125" y="2849925"/>
            <a:ext cx="1403975" cy="22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 b="0" l="0" r="0" t="9"/>
          <a:stretch/>
        </p:blipFill>
        <p:spPr>
          <a:xfrm rot="-900002">
            <a:off x="1084743" y="-2"/>
            <a:ext cx="4343648" cy="771443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5177400" y="1092675"/>
            <a:ext cx="3966600" cy="23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UNDERSTANDS</a:t>
            </a:r>
            <a:r>
              <a:rPr b="1" lang="en" sz="3600">
                <a:solidFill>
                  <a:srgbClr val="FFFFFF"/>
                </a:solidFill>
              </a:rPr>
              <a:t> </a:t>
            </a:r>
            <a:r>
              <a:rPr b="1" lang="en" sz="3600">
                <a:solidFill>
                  <a:srgbClr val="A0D1CA"/>
                </a:solidFill>
              </a:rPr>
              <a:t>I’M </a:t>
            </a:r>
            <a:r>
              <a:rPr b="1" lang="en" sz="3600">
                <a:solidFill>
                  <a:srgbClr val="A0D1CA"/>
                </a:solidFill>
              </a:rPr>
              <a:t>BUSY</a:t>
            </a:r>
            <a:endParaRPr b="1" sz="3600">
              <a:solidFill>
                <a:srgbClr val="A0D1CA"/>
              </a:solidFill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 rotWithShape="1">
          <a:blip r:embed="rId4">
            <a:alphaModFix amt="5000"/>
          </a:blip>
          <a:srcRect b="33302" l="0" r="9272" t="0"/>
          <a:stretch/>
        </p:blipFill>
        <p:spPr>
          <a:xfrm>
            <a:off x="7740125" y="2849925"/>
            <a:ext cx="1403975" cy="22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10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b="0" l="0" r="0" t="9"/>
          <a:stretch/>
        </p:blipFill>
        <p:spPr>
          <a:xfrm rot="-900002">
            <a:off x="1084743" y="-2"/>
            <a:ext cx="4343648" cy="771443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5177400" y="1092675"/>
            <a:ext cx="3966600" cy="23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ANTICIPATES</a:t>
            </a:r>
            <a:r>
              <a:rPr b="1" lang="en" sz="3600">
                <a:solidFill>
                  <a:srgbClr val="FFFFFF"/>
                </a:solidFill>
              </a:rPr>
              <a:t> </a:t>
            </a:r>
            <a:r>
              <a:rPr b="1" lang="en" sz="3600">
                <a:solidFill>
                  <a:srgbClr val="A0D1CA"/>
                </a:solidFill>
              </a:rPr>
              <a:t>MY NEEDS</a:t>
            </a:r>
            <a:endParaRPr b="1" sz="3600">
              <a:solidFill>
                <a:srgbClr val="A0D1CA"/>
              </a:solidFill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 rotWithShape="1">
          <a:blip r:embed="rId4">
            <a:alphaModFix amt="5000"/>
          </a:blip>
          <a:srcRect b="33302" l="0" r="9272" t="0"/>
          <a:stretch/>
        </p:blipFill>
        <p:spPr>
          <a:xfrm>
            <a:off x="7740125" y="2849925"/>
            <a:ext cx="1403975" cy="22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>
                <a:alpha val="0"/>
              </a:srgbClr>
            </a:gs>
            <a:gs pos="100000">
              <a:srgbClr val="003D4C"/>
            </a:gs>
          </a:gsLst>
          <a:lin ang="5400700" scaled="0"/>
        </a:gra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3D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 rotWithShape="1">
          <a:blip r:embed="rId3">
            <a:alphaModFix/>
          </a:blip>
          <a:srcRect b="0" l="0" r="0" t="9"/>
          <a:stretch/>
        </p:blipFill>
        <p:spPr>
          <a:xfrm rot="-900002">
            <a:off x="1084743" y="-2"/>
            <a:ext cx="4343648" cy="771443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5177400" y="1092675"/>
            <a:ext cx="39666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</a:rPr>
              <a:t>HARVESTS</a:t>
            </a:r>
            <a:r>
              <a:rPr b="1" lang="en" sz="3600">
                <a:solidFill>
                  <a:srgbClr val="FFFFFF"/>
                </a:solidFill>
              </a:rPr>
              <a:t> </a:t>
            </a:r>
            <a:br>
              <a:rPr b="1" lang="en" sz="3600">
                <a:solidFill>
                  <a:srgbClr val="FFFFFF"/>
                </a:solidFill>
              </a:rPr>
            </a:br>
            <a:r>
              <a:rPr b="1" lang="en" sz="3600">
                <a:solidFill>
                  <a:srgbClr val="A0D1CA"/>
                </a:solidFill>
              </a:rPr>
              <a:t>THE WISDOM </a:t>
            </a:r>
            <a:br>
              <a:rPr b="1" lang="en" sz="3600">
                <a:solidFill>
                  <a:srgbClr val="A0D1CA"/>
                </a:solidFill>
              </a:rPr>
            </a:br>
            <a:r>
              <a:rPr b="1" lang="en" sz="3600">
                <a:solidFill>
                  <a:srgbClr val="A0D1CA"/>
                </a:solidFill>
              </a:rPr>
              <a:t>OF THE CROWD</a:t>
            </a:r>
            <a:r>
              <a:rPr b="1" lang="en" sz="3600">
                <a:solidFill>
                  <a:srgbClr val="FFFFFF"/>
                </a:solidFill>
              </a:rPr>
              <a:t> TO HELP</a:t>
            </a:r>
            <a:endParaRPr b="1" sz="3600">
              <a:solidFill>
                <a:srgbClr val="FFFFFF"/>
              </a:solidFill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 rotWithShape="1">
          <a:blip r:embed="rId4">
            <a:alphaModFix amt="5000"/>
          </a:blip>
          <a:srcRect b="33302" l="0" r="9272" t="0"/>
          <a:stretch/>
        </p:blipFill>
        <p:spPr>
          <a:xfrm>
            <a:off x="7740125" y="2849925"/>
            <a:ext cx="1403975" cy="22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